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965" r:id="rId2"/>
    <p:sldId id="1097" r:id="rId3"/>
    <p:sldId id="1098" r:id="rId4"/>
    <p:sldId id="259" r:id="rId5"/>
    <p:sldId id="260" r:id="rId6"/>
    <p:sldId id="294" r:id="rId7"/>
    <p:sldId id="297" r:id="rId8"/>
    <p:sldId id="298" r:id="rId9"/>
    <p:sldId id="263" r:id="rId10"/>
    <p:sldId id="264" r:id="rId11"/>
    <p:sldId id="289" r:id="rId12"/>
    <p:sldId id="29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3" r:id="rId23"/>
    <p:sldId id="278" r:id="rId24"/>
    <p:sldId id="1108" r:id="rId25"/>
    <p:sldId id="279" r:id="rId26"/>
    <p:sldId id="280" r:id="rId27"/>
    <p:sldId id="281" r:id="rId28"/>
    <p:sldId id="283" r:id="rId29"/>
    <p:sldId id="291" r:id="rId30"/>
    <p:sldId id="285" r:id="rId31"/>
    <p:sldId id="287" r:id="rId32"/>
    <p:sldId id="288" r:id="rId33"/>
    <p:sldId id="1099" r:id="rId34"/>
    <p:sldId id="1102" r:id="rId35"/>
    <p:sldId id="1101" r:id="rId36"/>
    <p:sldId id="1104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oj Kumar" initials="MK" lastIdx="6" clrIdx="0">
    <p:extLst/>
  </p:cmAuthor>
  <p:cmAuthor id="2" name="Edwina Lu" initials="EL" lastIdx="15" clrIdx="1">
    <p:extLst/>
  </p:cmAuthor>
  <p:cmAuthor id="3" name="Arpan Agrawal" initials="AA" lastIdx="15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5627E-66C9-5FC5-1A74-B5ED20D87925}" v="98" dt="2018-09-13T14:21:31.394"/>
    <p1510:client id="{2E809D9E-0161-B395-9009-874185CCCDE4}" v="2" dt="2018-09-13T00:53:29.633"/>
  </p1510:revLst>
</p1510:revInfo>
</file>

<file path=ppt/tableStyles.xml><?xml version="1.0" encoding="utf-8"?>
<a:tblStyleLst xmlns:a="http://schemas.openxmlformats.org/drawingml/2006/main" def="{7DE64032-8E03-4374-AF8C-A3349EE4C652}">
  <a:tblStyle styleId="{7DE64032-8E03-4374-AF8C-A3349EE4C6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98" d="100"/>
          <a:sy n="98" d="100"/>
        </p:scale>
        <p:origin x="-744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A71397C-D814-0D49-AF27-E6B7883D1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B959DE-0AAA-9340-8CEB-681ABE5892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F6AE8-6809-854D-A103-9790C14B5857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79D124-8758-5A4C-B7F9-E71941A82B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#Res2SAIS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78CBC6-E3CC-C447-9A8A-FA2F261102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BB752-99AD-D346-82D1-463ED96B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59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#Res2SAIS</a:t>
            </a:r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173992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747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799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6505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38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48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8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6D394372-9FFB-FE49-88A2-6172634EDC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3561" y="4794811"/>
            <a:ext cx="1231900" cy="304800"/>
          </a:xfrm>
          <a:prstGeom prst="rect">
            <a:avLst/>
          </a:prstGeom>
        </p:spPr>
      </p:pic>
      <p:sp>
        <p:nvSpPr>
          <p:cNvPr id="8" name="Shape 64">
            <a:extLst>
              <a:ext uri="{FF2B5EF4-FFF2-40B4-BE49-F238E27FC236}">
                <a16:creationId xmlns:a16="http://schemas.microsoft.com/office/drawing/2014/main" xmlns="" id="{C36782CC-25C7-7D42-A192-524D8C2A995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423047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902868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6" y="1423047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6" y="1902868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64">
            <a:extLst>
              <a:ext uri="{FF2B5EF4-FFF2-40B4-BE49-F238E27FC236}">
                <a16:creationId xmlns:a16="http://schemas.microsoft.com/office/drawing/2014/main" xmlns="" id="{B034C629-E4AC-674E-A7A1-809753177F5C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4">
            <a:extLst>
              <a:ext uri="{FF2B5EF4-FFF2-40B4-BE49-F238E27FC236}">
                <a16:creationId xmlns:a16="http://schemas.microsoft.com/office/drawing/2014/main" xmlns="" id="{F2E81962-F58C-EB4B-8626-5E05C234DC4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xmlns="" id="{ED0C36EE-B2C8-8D45-B11E-0D1CF1413B2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xmlns="" id="{64130A72-43B9-C246-B75F-0AE32D86633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D54C149A-CFD8-4C45-AF4F-0D6237888B5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C16D314D-E164-1E4B-8024-A665391316E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xmlns="" id="{ED0C36EE-B2C8-8D45-B11E-0D1CF1413B2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xmlns="" id="{64130A72-43B9-C246-B75F-0AE32D86633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27">
            <a:extLst>
              <a:ext uri="{FF2B5EF4-FFF2-40B4-BE49-F238E27FC236}">
                <a16:creationId xmlns:a16="http://schemas.microsoft.com/office/drawing/2014/main" xmlns="" id="{8DF0A536-EB93-0047-8115-5BB2BDEFFE39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725666" y="4787664"/>
            <a:ext cx="1692668" cy="31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D54C149A-CFD8-4C45-AF4F-0D6237888B5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C16D314D-E164-1E4B-8024-A665391316E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4F5F6950-9964-E048-A323-73E3392BC8C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423047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902868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6" y="1423047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6" y="1902868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64">
            <a:extLst>
              <a:ext uri="{FF2B5EF4-FFF2-40B4-BE49-F238E27FC236}">
                <a16:creationId xmlns:a16="http://schemas.microsoft.com/office/drawing/2014/main" xmlns="" id="{B034C629-E4AC-674E-A7A1-809753177F5C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4">
            <a:extLst>
              <a:ext uri="{FF2B5EF4-FFF2-40B4-BE49-F238E27FC236}">
                <a16:creationId xmlns:a16="http://schemas.microsoft.com/office/drawing/2014/main" xmlns="" id="{F2E81962-F58C-EB4B-8626-5E05C234DC4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4F5F6950-9964-E048-A323-73E3392BC8C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423047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902868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6" y="1423047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6" y="1902868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64">
            <a:extLst>
              <a:ext uri="{FF2B5EF4-FFF2-40B4-BE49-F238E27FC236}">
                <a16:creationId xmlns:a16="http://schemas.microsoft.com/office/drawing/2014/main" xmlns="" id="{B034C629-E4AC-674E-A7A1-809753177F5C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4">
            <a:extLst>
              <a:ext uri="{FF2B5EF4-FFF2-40B4-BE49-F238E27FC236}">
                <a16:creationId xmlns:a16="http://schemas.microsoft.com/office/drawing/2014/main" xmlns="" id="{F2E81962-F58C-EB4B-8626-5E05C234DC4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xmlns="" id="{ED0C36EE-B2C8-8D45-B11E-0D1CF1413B2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xmlns="" id="{64130A72-43B9-C246-B75F-0AE32D86633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D54C149A-CFD8-4C45-AF4F-0D6237888B5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C16D314D-E164-1E4B-8024-A665391316E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xmlns="" id="{ED0C36EE-B2C8-8D45-B11E-0D1CF1413B2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423047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902868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6" y="1423047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6" y="1902868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64">
            <a:extLst>
              <a:ext uri="{FF2B5EF4-FFF2-40B4-BE49-F238E27FC236}">
                <a16:creationId xmlns:a16="http://schemas.microsoft.com/office/drawing/2014/main" xmlns="" id="{B034C629-E4AC-674E-A7A1-809753177F5C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xmlns="" id="{64130A72-43B9-C246-B75F-0AE32D86633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D54C149A-CFD8-4C45-AF4F-0D6237888B5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C16D314D-E164-1E4B-8024-A665391316E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423047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902868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6" y="1423047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6" y="1902868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64">
            <a:extLst>
              <a:ext uri="{FF2B5EF4-FFF2-40B4-BE49-F238E27FC236}">
                <a16:creationId xmlns:a16="http://schemas.microsoft.com/office/drawing/2014/main" xmlns="" id="{B034C629-E4AC-674E-A7A1-809753177F5C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4">
            <a:extLst>
              <a:ext uri="{FF2B5EF4-FFF2-40B4-BE49-F238E27FC236}">
                <a16:creationId xmlns:a16="http://schemas.microsoft.com/office/drawing/2014/main" xmlns="" id="{F2E81962-F58C-EB4B-8626-5E05C234DC4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xmlns="" id="{ED0C36EE-B2C8-8D45-B11E-0D1CF1413B2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xmlns="" id="{64130A72-43B9-C246-B75F-0AE32D86633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D54C149A-CFD8-4C45-AF4F-0D6237888B5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C16D314D-E164-1E4B-8024-A665391316E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xmlns="" id="{ED0C36EE-B2C8-8D45-B11E-0D1CF1413B2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Shape 64">
            <a:extLst>
              <a:ext uri="{FF2B5EF4-FFF2-40B4-BE49-F238E27FC236}">
                <a16:creationId xmlns:a16="http://schemas.microsoft.com/office/drawing/2014/main" xmlns="" id="{2EE7FD35-9D58-504C-9892-945E4E185D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xmlns="" id="{64130A72-43B9-C246-B75F-0AE32D86633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D54C149A-CFD8-4C45-AF4F-0D6237888B5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C16D314D-E164-1E4B-8024-A665391316E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27">
            <a:extLst>
              <a:ext uri="{FF2B5EF4-FFF2-40B4-BE49-F238E27FC236}">
                <a16:creationId xmlns:a16="http://schemas.microsoft.com/office/drawing/2014/main" xmlns="" id="{1F92CDB0-0AE1-004C-822B-61D441F28B2F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725666" y="4787664"/>
            <a:ext cx="1692668" cy="31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xmlns="" id="{F83FEAAE-2422-C74F-96AC-7D252E2DBFE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75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Geometric Prism bg">
    <p:bg>
      <p:bgPr>
        <a:gradFill>
          <a:gsLst>
            <a:gs pos="100000">
              <a:schemeClr val="tx2"/>
            </a:gs>
            <a:gs pos="1000">
              <a:schemeClr val="bg2">
                <a:lumMod val="78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525"/>
            <a:ext cx="9144000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1986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4F5F6950-9964-E048-A323-73E3392BC8C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4F5F6950-9964-E048-A323-73E3392BC8C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423047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902868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6" y="1423047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6" y="1902868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64">
            <a:extLst>
              <a:ext uri="{FF2B5EF4-FFF2-40B4-BE49-F238E27FC236}">
                <a16:creationId xmlns:a16="http://schemas.microsoft.com/office/drawing/2014/main" xmlns="" id="{B034C629-E4AC-674E-A7A1-809753177F5C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4">
            <a:extLst>
              <a:ext uri="{FF2B5EF4-FFF2-40B4-BE49-F238E27FC236}">
                <a16:creationId xmlns:a16="http://schemas.microsoft.com/office/drawing/2014/main" xmlns="" id="{F2E81962-F58C-EB4B-8626-5E05C234DC4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64">
            <a:extLst>
              <a:ext uri="{FF2B5EF4-FFF2-40B4-BE49-F238E27FC236}">
                <a16:creationId xmlns:a16="http://schemas.microsoft.com/office/drawing/2014/main" xmlns="" id="{4F5F6950-9964-E048-A323-73E3392BC8C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 userDrawn="1"/>
        </p:nvSpPr>
        <p:spPr>
          <a:xfrm>
            <a:off x="0" y="4723268"/>
            <a:ext cx="9144000" cy="4331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xmlns="" id="{10D5F296-D9B6-E74B-BDF9-6CA24531E8F6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7673561" y="4794811"/>
            <a:ext cx="1231900" cy="304800"/>
          </a:xfrm>
          <a:prstGeom prst="rect">
            <a:avLst/>
          </a:prstGeom>
        </p:spPr>
      </p:pic>
      <p:sp>
        <p:nvSpPr>
          <p:cNvPr id="18" name="Shape 64">
            <a:extLst>
              <a:ext uri="{FF2B5EF4-FFF2-40B4-BE49-F238E27FC236}">
                <a16:creationId xmlns:a16="http://schemas.microsoft.com/office/drawing/2014/main" xmlns="" id="{46AD7BCA-94CE-0143-985D-817F5C065C4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933624" y="4794811"/>
            <a:ext cx="501398" cy="31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3" r:id="rId5"/>
    <p:sldLayoutId id="214748369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695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665" r:id="rId33"/>
    <p:sldLayoutId id="2147483667" r:id="rId34"/>
    <p:sldLayoutId id="2147483668" r:id="rId35"/>
    <p:sldLayoutId id="2147483669" r:id="rId36"/>
    <p:sldLayoutId id="2147483670" r:id="rId37"/>
    <p:sldLayoutId id="2147483671" r:id="rId38"/>
    <p:sldLayoutId id="2147483655" r:id="rId39"/>
    <p:sldLayoutId id="2147483656" r:id="rId40"/>
    <p:sldLayoutId id="2147483657" r:id="rId41"/>
    <p:sldLayoutId id="2147483658" r:id="rId42"/>
    <p:sldLayoutId id="2147483727" r:id="rId43"/>
    <p:sldLayoutId id="2147483728" r:id="rId4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inkedin/dr-elephant/wiki/Auto-Tuning" TargetMode="External"/><Relationship Id="rId4" Type="http://schemas.openxmlformats.org/officeDocument/2006/relationships/hyperlink" Target="https://github.com/linkedin/dr-elephant/pull/338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0" y="2680864"/>
            <a:ext cx="9144000" cy="2462301"/>
          </a:xfrm>
          <a:custGeom>
            <a:avLst/>
            <a:gdLst>
              <a:gd name="connsiteX0" fmla="*/ 5410810 w 24387176"/>
              <a:gd name="connsiteY0" fmla="*/ 0 h 6566990"/>
              <a:gd name="connsiteX1" fmla="*/ 6978499 w 24387176"/>
              <a:gd name="connsiteY1" fmla="*/ 1277704 h 6566990"/>
              <a:gd name="connsiteX2" fmla="*/ 7009839 w 24387176"/>
              <a:gd name="connsiteY2" fmla="*/ 1588590 h 6566990"/>
              <a:gd name="connsiteX3" fmla="*/ 10594558 w 24387176"/>
              <a:gd name="connsiteY3" fmla="*/ 1588590 h 6566990"/>
              <a:gd name="connsiteX4" fmla="*/ 10625897 w 24387176"/>
              <a:gd name="connsiteY4" fmla="*/ 1277704 h 6566990"/>
              <a:gd name="connsiteX5" fmla="*/ 12193587 w 24387176"/>
              <a:gd name="connsiteY5" fmla="*/ 0 h 6566990"/>
              <a:gd name="connsiteX6" fmla="*/ 13761277 w 24387176"/>
              <a:gd name="connsiteY6" fmla="*/ 1277704 h 6566990"/>
              <a:gd name="connsiteX7" fmla="*/ 13792616 w 24387176"/>
              <a:gd name="connsiteY7" fmla="*/ 1588590 h 6566990"/>
              <a:gd name="connsiteX8" fmla="*/ 17372806 w 24387176"/>
              <a:gd name="connsiteY8" fmla="*/ 1588590 h 6566990"/>
              <a:gd name="connsiteX9" fmla="*/ 17404146 w 24387176"/>
              <a:gd name="connsiteY9" fmla="*/ 1277704 h 6566990"/>
              <a:gd name="connsiteX10" fmla="*/ 18971836 w 24387176"/>
              <a:gd name="connsiteY10" fmla="*/ 0 h 6566990"/>
              <a:gd name="connsiteX11" fmla="*/ 20539526 w 24387176"/>
              <a:gd name="connsiteY11" fmla="*/ 1277704 h 6566990"/>
              <a:gd name="connsiteX12" fmla="*/ 20570866 w 24387176"/>
              <a:gd name="connsiteY12" fmla="*/ 1588590 h 6566990"/>
              <a:gd name="connsiteX13" fmla="*/ 24387176 w 24387176"/>
              <a:gd name="connsiteY13" fmla="*/ 1588590 h 6566990"/>
              <a:gd name="connsiteX14" fmla="*/ 24387176 w 24387176"/>
              <a:gd name="connsiteY14" fmla="*/ 6566990 h 6566990"/>
              <a:gd name="connsiteX15" fmla="*/ 0 w 24387176"/>
              <a:gd name="connsiteY15" fmla="*/ 6566990 h 6566990"/>
              <a:gd name="connsiteX16" fmla="*/ 0 w 24387176"/>
              <a:gd name="connsiteY16" fmla="*/ 1588590 h 6566990"/>
              <a:gd name="connsiteX17" fmla="*/ 3811780 w 24387176"/>
              <a:gd name="connsiteY17" fmla="*/ 1588590 h 6566990"/>
              <a:gd name="connsiteX18" fmla="*/ 3843120 w 24387176"/>
              <a:gd name="connsiteY18" fmla="*/ 1277704 h 6566990"/>
              <a:gd name="connsiteX19" fmla="*/ 5410810 w 24387176"/>
              <a:gd name="connsiteY19" fmla="*/ 0 h 656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87176" h="6566990">
                <a:moveTo>
                  <a:pt x="5410810" y="0"/>
                </a:moveTo>
                <a:cubicBezTo>
                  <a:pt x="6184105" y="0"/>
                  <a:pt x="6829286" y="548520"/>
                  <a:pt x="6978499" y="1277704"/>
                </a:cubicBezTo>
                <a:lnTo>
                  <a:pt x="7009839" y="1588590"/>
                </a:lnTo>
                <a:lnTo>
                  <a:pt x="10594558" y="1588590"/>
                </a:lnTo>
                <a:lnTo>
                  <a:pt x="10625897" y="1277704"/>
                </a:lnTo>
                <a:cubicBezTo>
                  <a:pt x="10775110" y="548520"/>
                  <a:pt x="11420292" y="0"/>
                  <a:pt x="12193587" y="0"/>
                </a:cubicBezTo>
                <a:cubicBezTo>
                  <a:pt x="12966882" y="0"/>
                  <a:pt x="13612064" y="548520"/>
                  <a:pt x="13761277" y="1277704"/>
                </a:cubicBezTo>
                <a:lnTo>
                  <a:pt x="13792616" y="1588590"/>
                </a:lnTo>
                <a:lnTo>
                  <a:pt x="17372806" y="1588590"/>
                </a:lnTo>
                <a:lnTo>
                  <a:pt x="17404146" y="1277704"/>
                </a:lnTo>
                <a:cubicBezTo>
                  <a:pt x="17553360" y="548520"/>
                  <a:pt x="18198540" y="0"/>
                  <a:pt x="18971836" y="0"/>
                </a:cubicBezTo>
                <a:cubicBezTo>
                  <a:pt x="19745132" y="0"/>
                  <a:pt x="20390312" y="548520"/>
                  <a:pt x="20539526" y="1277704"/>
                </a:cubicBezTo>
                <a:lnTo>
                  <a:pt x="20570866" y="1588590"/>
                </a:lnTo>
                <a:lnTo>
                  <a:pt x="24387176" y="1588590"/>
                </a:lnTo>
                <a:lnTo>
                  <a:pt x="24387176" y="6566990"/>
                </a:lnTo>
                <a:lnTo>
                  <a:pt x="0" y="6566990"/>
                </a:lnTo>
                <a:lnTo>
                  <a:pt x="0" y="1588590"/>
                </a:lnTo>
                <a:lnTo>
                  <a:pt x="3811780" y="1588590"/>
                </a:lnTo>
                <a:lnTo>
                  <a:pt x="3843120" y="1277704"/>
                </a:lnTo>
                <a:cubicBezTo>
                  <a:pt x="3992333" y="548520"/>
                  <a:pt x="4637514" y="0"/>
                  <a:pt x="54108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5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1165" y="746199"/>
            <a:ext cx="8261671" cy="1709515"/>
          </a:xfrm>
          <a:prstGeom prst="rect">
            <a:avLst/>
          </a:prstGeom>
        </p:spPr>
        <p:txBody>
          <a:bodyPr anchor="ctr"/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sz="4050">
                <a:latin typeface="Source Sans Pro Light" charset="0"/>
                <a:ea typeface="Source Sans Pro Light" charset="0"/>
                <a:cs typeface="Source Sans Pro Light" charset="0"/>
              </a:rPr>
              <a:t>TuneIn: How to get your jobs tuned while sleeping</a:t>
            </a:r>
            <a:endParaRPr lang="en-US" sz="4088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430834" y="2674362"/>
            <a:ext cx="1197955" cy="11979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8" y="2668881"/>
            <a:ext cx="1224017" cy="1216152"/>
          </a:xfrm>
          <a:prstGeom prst="ellipse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515212" y="2674362"/>
            <a:ext cx="1197955" cy="11979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01541" y="2662667"/>
            <a:ext cx="1225296" cy="1216152"/>
          </a:xfrm>
          <a:prstGeom prst="ellipse">
            <a:avLst/>
          </a:prstGeom>
        </p:spPr>
      </p:pic>
      <p:sp>
        <p:nvSpPr>
          <p:cNvPr id="17" name="Text Placeholder 5"/>
          <p:cNvSpPr txBox="1">
            <a:spLocks/>
          </p:cNvSpPr>
          <p:nvPr/>
        </p:nvSpPr>
        <p:spPr>
          <a:xfrm>
            <a:off x="238094" y="4011540"/>
            <a:ext cx="3533315" cy="488688"/>
          </a:xfrm>
          <a:prstGeom prst="rect">
            <a:avLst/>
          </a:prstGeom>
        </p:spPr>
        <p:txBody>
          <a:bodyPr/>
          <a:lstStyle>
            <a:lvl1pPr marL="0" indent="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4500" b="0" i="0" kern="1200">
                <a:solidFill>
                  <a:schemeClr val="bg1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1pPr>
            <a:lvl2pPr marL="1371646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2pPr>
            <a:lvl3pPr marL="2286091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3pPr>
            <a:lvl4pPr marL="3200537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4pPr>
            <a:lvl5pPr marL="4114983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5pPr>
            <a:lvl6pPr marL="5029451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897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343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789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Manoj Kumar</a:t>
            </a:r>
          </a:p>
        </p:txBody>
      </p:sp>
      <p:sp>
        <p:nvSpPr>
          <p:cNvPr id="18" name="Text Placeholder 18"/>
          <p:cNvSpPr txBox="1">
            <a:spLocks/>
          </p:cNvSpPr>
          <p:nvPr/>
        </p:nvSpPr>
        <p:spPr>
          <a:xfrm>
            <a:off x="238094" y="4356731"/>
            <a:ext cx="3533315" cy="488688"/>
          </a:xfrm>
          <a:prstGeom prst="rect">
            <a:avLst/>
          </a:prstGeom>
        </p:spPr>
        <p:txBody>
          <a:bodyPr/>
          <a:lstStyle>
            <a:lvl1pPr marL="0" indent="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4500" b="0" i="0" kern="1200">
                <a:solidFill>
                  <a:schemeClr val="bg1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1pPr>
            <a:lvl2pPr marL="1371646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2pPr>
            <a:lvl3pPr marL="2286091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3pPr>
            <a:lvl4pPr marL="3200537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4pPr>
            <a:lvl5pPr marL="4114983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5pPr>
            <a:lvl6pPr marL="5029451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897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343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789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</a:rPr>
              <a:t>Senior Software Engineer</a:t>
            </a:r>
          </a:p>
          <a:p>
            <a:pPr algn="ctr" fontAlgn="base"/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</a:rPr>
              <a:t>LinkedIn</a:t>
            </a: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2790462" y="4011540"/>
            <a:ext cx="3533315" cy="488688"/>
          </a:xfrm>
          <a:prstGeom prst="rect">
            <a:avLst/>
          </a:prstGeom>
        </p:spPr>
        <p:txBody>
          <a:bodyPr anchor="t"/>
          <a:lstStyle>
            <a:lvl1pPr marL="0" indent="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4500" b="0" i="0" kern="1200">
                <a:solidFill>
                  <a:schemeClr val="bg1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1pPr>
            <a:lvl2pPr marL="1371646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2pPr>
            <a:lvl3pPr marL="2286091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3pPr>
            <a:lvl4pPr marL="3200537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4pPr>
            <a:lvl5pPr marL="4114983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5pPr>
            <a:lvl6pPr marL="5029451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897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343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789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Arpan Agrawal</a:t>
            </a:r>
          </a:p>
        </p:txBody>
      </p:sp>
      <p:sp>
        <p:nvSpPr>
          <p:cNvPr id="20" name="Text Placeholder 18"/>
          <p:cNvSpPr txBox="1">
            <a:spLocks/>
          </p:cNvSpPr>
          <p:nvPr/>
        </p:nvSpPr>
        <p:spPr>
          <a:xfrm>
            <a:off x="2790462" y="4356731"/>
            <a:ext cx="3533315" cy="488688"/>
          </a:xfrm>
          <a:prstGeom prst="rect">
            <a:avLst/>
          </a:prstGeom>
        </p:spPr>
        <p:txBody>
          <a:bodyPr/>
          <a:lstStyle>
            <a:lvl1pPr marL="0" indent="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4500" b="0" i="0" kern="1200">
                <a:solidFill>
                  <a:schemeClr val="bg1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1pPr>
            <a:lvl2pPr marL="1371646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2pPr>
            <a:lvl3pPr marL="2286091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3pPr>
            <a:lvl4pPr marL="3200537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4pPr>
            <a:lvl5pPr marL="4114983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5pPr>
            <a:lvl6pPr marL="5029451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897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343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789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</a:rPr>
              <a:t>Software Engineer</a:t>
            </a:r>
          </a:p>
          <a:p>
            <a:pPr algn="ctr" fontAlgn="base"/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</a:rPr>
              <a:t>LinkedIn</a:t>
            </a:r>
          </a:p>
        </p:txBody>
      </p:sp>
      <p:sp>
        <p:nvSpPr>
          <p:cNvPr id="21" name="Text Placeholder 5"/>
          <p:cNvSpPr txBox="1">
            <a:spLocks/>
          </p:cNvSpPr>
          <p:nvPr/>
        </p:nvSpPr>
        <p:spPr>
          <a:xfrm>
            <a:off x="5352949" y="4011540"/>
            <a:ext cx="3533315" cy="488688"/>
          </a:xfrm>
          <a:prstGeom prst="rect">
            <a:avLst/>
          </a:prstGeom>
        </p:spPr>
        <p:txBody>
          <a:bodyPr/>
          <a:lstStyle>
            <a:lvl1pPr marL="0" indent="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4500" b="0" i="0" kern="1200">
                <a:solidFill>
                  <a:schemeClr val="bg1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1pPr>
            <a:lvl2pPr marL="1371646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2pPr>
            <a:lvl3pPr marL="2286091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3pPr>
            <a:lvl4pPr marL="3200537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4pPr>
            <a:lvl5pPr marL="4114983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5pPr>
            <a:lvl6pPr marL="5029451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897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343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789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err="1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Pralabh</a:t>
            </a:r>
            <a:r>
              <a:rPr lang="en-US" sz="1800" b="1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Kumar</a:t>
            </a:r>
          </a:p>
        </p:txBody>
      </p:sp>
      <p:sp>
        <p:nvSpPr>
          <p:cNvPr id="22" name="Text Placeholder 18"/>
          <p:cNvSpPr txBox="1">
            <a:spLocks/>
          </p:cNvSpPr>
          <p:nvPr/>
        </p:nvSpPr>
        <p:spPr>
          <a:xfrm>
            <a:off x="5352949" y="4356731"/>
            <a:ext cx="3533315" cy="488688"/>
          </a:xfrm>
          <a:prstGeom prst="rect">
            <a:avLst/>
          </a:prstGeom>
        </p:spPr>
        <p:txBody>
          <a:bodyPr/>
          <a:lstStyle>
            <a:lvl1pPr marL="0" indent="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4500" b="0" i="0" kern="1200">
                <a:solidFill>
                  <a:schemeClr val="bg1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1pPr>
            <a:lvl2pPr marL="1371646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2pPr>
            <a:lvl3pPr marL="2286091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3pPr>
            <a:lvl4pPr marL="3200537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4pPr>
            <a:lvl5pPr marL="4114983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5pPr>
            <a:lvl6pPr marL="5029451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897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343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789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</a:rPr>
              <a:t>Senior Software Engineer</a:t>
            </a:r>
          </a:p>
          <a:p>
            <a:pPr algn="ctr" fontAlgn="base"/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</a:rPr>
              <a:t>LinkedIn</a:t>
            </a:r>
          </a:p>
        </p:txBody>
      </p:sp>
      <p:sp>
        <p:nvSpPr>
          <p:cNvPr id="28" name="Oval 27"/>
          <p:cNvSpPr/>
          <p:nvPr/>
        </p:nvSpPr>
        <p:spPr>
          <a:xfrm>
            <a:off x="3963201" y="2674362"/>
            <a:ext cx="1197955" cy="11979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25" name="Folded Corner 24"/>
          <p:cNvSpPr/>
          <p:nvPr/>
        </p:nvSpPr>
        <p:spPr>
          <a:xfrm>
            <a:off x="0" y="5242385"/>
            <a:ext cx="2273672" cy="918967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57" tIns="102857" rIns="102857" rtlCol="0" anchor="t"/>
          <a:lstStyle/>
          <a:p>
            <a:r>
              <a:rPr lang="en-US" sz="9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To change the background image</a:t>
            </a:r>
            <a:r>
              <a:rPr lang="is-IS" sz="9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…</a:t>
            </a:r>
            <a:endParaRPr lang="en-US" sz="90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90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28588" indent="-128588">
              <a:buFont typeface="Arial" charset="0"/>
              <a:buChar char="•"/>
            </a:pPr>
            <a:r>
              <a:rPr lang="en-US" sz="9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Select the desired background from the “layout” drop-down menu located under the “home” toolbar</a:t>
            </a:r>
          </a:p>
        </p:txBody>
      </p:sp>
      <p:sp>
        <p:nvSpPr>
          <p:cNvPr id="26" name="Folded Corner 25"/>
          <p:cNvSpPr/>
          <p:nvPr/>
        </p:nvSpPr>
        <p:spPr>
          <a:xfrm>
            <a:off x="4628547" y="5242385"/>
            <a:ext cx="4515453" cy="1353377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57" tIns="102857" rIns="102857" rtlCol="0" anchor="t"/>
          <a:lstStyle/>
          <a:p>
            <a:r>
              <a:rPr lang="en-US" sz="9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To change the speaker picture, right-click on the photo and select ”change picture</a:t>
            </a:r>
            <a:r>
              <a:rPr lang="is-IS" sz="9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…”...</a:t>
            </a:r>
          </a:p>
          <a:p>
            <a:endParaRPr lang="is-IS" sz="90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28588" indent="-128588">
              <a:buFont typeface="Arial" charset="0"/>
              <a:buChar char="•"/>
            </a:pPr>
            <a:r>
              <a:rPr lang="is-IS" sz="9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Go back to </a:t>
            </a:r>
            <a:r>
              <a:rPr lang="is-IS" sz="900" b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Picture Format </a:t>
            </a:r>
            <a:r>
              <a:rPr lang="is-IS" sz="9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tab in the </a:t>
            </a:r>
            <a:r>
              <a:rPr lang="is-IS" sz="900" b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top navigation</a:t>
            </a:r>
          </a:p>
          <a:p>
            <a:pPr marL="128588" indent="-128588">
              <a:buFont typeface="Arial" charset="0"/>
              <a:buChar char="•"/>
            </a:pPr>
            <a:endParaRPr lang="is-IS" sz="90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28588" indent="-128588">
              <a:buFont typeface="Arial" charset="0"/>
              <a:buChar char="•"/>
            </a:pPr>
            <a:r>
              <a:rPr lang="is-IS" sz="9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Select Crop Tool, go to the drop down menu and select </a:t>
            </a:r>
            <a:r>
              <a:rPr lang="is-IS" sz="900" b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Mask to Shape </a:t>
            </a:r>
            <a:r>
              <a:rPr lang="is-IS" sz="9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or </a:t>
            </a:r>
            <a:r>
              <a:rPr lang="is-IS" sz="900" b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Crop to Shape </a:t>
            </a:r>
            <a:r>
              <a:rPr lang="is-IS" sz="9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(Depending on what version PowerPoint you have)</a:t>
            </a:r>
            <a:endParaRPr lang="is-IS" sz="900" b="1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28588" indent="-128588">
              <a:buFont typeface="Arial" charset="0"/>
              <a:buChar char="•"/>
            </a:pPr>
            <a:endParaRPr lang="is-IS" sz="900" b="1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28588" indent="-128588">
              <a:buFont typeface="Arial" charset="0"/>
              <a:buChar char="•"/>
            </a:pPr>
            <a:r>
              <a:rPr lang="is-IS" sz="9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Next, select circle shape under </a:t>
            </a:r>
            <a:r>
              <a:rPr lang="is-IS" sz="900" b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Basic Shapes</a:t>
            </a:r>
            <a:endParaRPr lang="en-US" sz="900" b="1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30" name="Picture 29" descr="A person wearing glasses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AC377AFC-393D-40CC-9A4F-8681D234E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9140" y="2659828"/>
            <a:ext cx="1225609" cy="12161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389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Manual Tuning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5C99E5F-CF86-AA4D-B2DA-EC1A7586A3F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grpSp>
        <p:nvGrpSpPr>
          <p:cNvPr id="157" name="Shape 157"/>
          <p:cNvGrpSpPr/>
          <p:nvPr/>
        </p:nvGrpSpPr>
        <p:grpSpPr>
          <a:xfrm>
            <a:off x="1322962" y="1369944"/>
            <a:ext cx="2045303" cy="586990"/>
            <a:chOff x="1467174" y="1154931"/>
            <a:chExt cx="2145295" cy="735669"/>
          </a:xfrm>
        </p:grpSpPr>
        <p:cxnSp>
          <p:nvCxnSpPr>
            <p:cNvPr id="158" name="Shape 158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B804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59" name="Shape 159"/>
            <p:cNvSpPr txBox="1"/>
            <p:nvPr/>
          </p:nvSpPr>
          <p:spPr>
            <a:xfrm>
              <a:off x="1467174" y="1154931"/>
              <a:ext cx="1695204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83838"/>
                  </a:solidFill>
                  <a:latin typeface="+mn-lt"/>
                  <a:ea typeface="Roboto"/>
                  <a:cs typeface="Roboto"/>
                  <a:sym typeface="Roboto"/>
                </a:rPr>
                <a:t>PHASE 3</a:t>
              </a:r>
              <a:endParaRPr sz="1200">
                <a:solidFill>
                  <a:srgbClr val="383838"/>
                </a:solidFill>
                <a:latin typeface="+mn-lt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838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83838"/>
                  </a:solidFill>
                  <a:latin typeface="+mn-lt"/>
                  <a:ea typeface="Roboto"/>
                  <a:cs typeface="Roboto"/>
                  <a:sym typeface="Roboto"/>
                </a:rPr>
                <a:t>Come up with next parameter set</a:t>
              </a:r>
              <a:endParaRPr sz="1200" b="1">
                <a:solidFill>
                  <a:srgbClr val="383838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0" name="Shape 160"/>
          <p:cNvGrpSpPr/>
          <p:nvPr/>
        </p:nvGrpSpPr>
        <p:grpSpPr>
          <a:xfrm>
            <a:off x="5305592" y="1435759"/>
            <a:ext cx="1566751" cy="534273"/>
            <a:chOff x="5517319" y="1315124"/>
            <a:chExt cx="1940006" cy="669600"/>
          </a:xfrm>
        </p:grpSpPr>
        <p:cxnSp>
          <p:nvCxnSpPr>
            <p:cNvPr id="161" name="Shape 161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B7E1CD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62" name="Shape 162"/>
            <p:cNvSpPr txBox="1"/>
            <p:nvPr/>
          </p:nvSpPr>
          <p:spPr>
            <a:xfrm>
              <a:off x="5962125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83838"/>
                  </a:solidFill>
                  <a:latin typeface="+mn-lt"/>
                  <a:ea typeface="Roboto"/>
                  <a:cs typeface="Roboto"/>
                  <a:sym typeface="Roboto"/>
                </a:rPr>
                <a:t>PHASE 1</a:t>
              </a:r>
              <a:endParaRPr sz="1200">
                <a:solidFill>
                  <a:srgbClr val="383838"/>
                </a:solidFill>
                <a:latin typeface="+mn-lt"/>
                <a:ea typeface="Roboto"/>
                <a:cs typeface="Roboto"/>
                <a:sym typeface="Roboto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3838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83838"/>
                  </a:solidFill>
                  <a:latin typeface="+mn-lt"/>
                  <a:ea typeface="Roboto"/>
                  <a:cs typeface="Roboto"/>
                  <a:sym typeface="Roboto"/>
                </a:rPr>
                <a:t>Execute </a:t>
              </a: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83838"/>
                  </a:solidFill>
                  <a:latin typeface="+mn-lt"/>
                  <a:ea typeface="Roboto"/>
                  <a:cs typeface="Roboto"/>
                  <a:sym typeface="Roboto"/>
                </a:rPr>
                <a:t>Job</a:t>
              </a:r>
              <a:endParaRPr sz="1200" b="1">
                <a:solidFill>
                  <a:srgbClr val="383838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3" name="Shape 163"/>
          <p:cNvGrpSpPr/>
          <p:nvPr/>
        </p:nvGrpSpPr>
        <p:grpSpPr>
          <a:xfrm>
            <a:off x="3261795" y="3419378"/>
            <a:ext cx="2142592" cy="939963"/>
            <a:chOff x="3485104" y="3535140"/>
            <a:chExt cx="2142592" cy="1178046"/>
          </a:xfrm>
        </p:grpSpPr>
        <p:cxnSp>
          <p:nvCxnSpPr>
            <p:cNvPr id="164" name="Shape 164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0F9D58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65" name="Shape 165"/>
            <p:cNvSpPr txBox="1"/>
            <p:nvPr/>
          </p:nvSpPr>
          <p:spPr>
            <a:xfrm>
              <a:off x="3485104" y="4043586"/>
              <a:ext cx="2142592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83838"/>
                  </a:solidFill>
                  <a:latin typeface="+mn-lt"/>
                  <a:ea typeface="Roboto"/>
                  <a:cs typeface="Roboto"/>
                  <a:sym typeface="Roboto"/>
                </a:rPr>
                <a:t>PHASE 2</a:t>
              </a:r>
              <a:endParaRPr sz="1200">
                <a:solidFill>
                  <a:srgbClr val="383838"/>
                </a:solidFill>
                <a:latin typeface="+mn-lt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3838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83838"/>
                  </a:solidFill>
                  <a:latin typeface="+mn-lt"/>
                  <a:ea typeface="Roboto"/>
                  <a:cs typeface="Roboto"/>
                  <a:sym typeface="Roboto"/>
                </a:rPr>
                <a:t>Observe the Execution Metrics</a:t>
              </a:r>
              <a:endParaRPr sz="1200" b="1">
                <a:solidFill>
                  <a:srgbClr val="383838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" name="Shape 147">
            <a:extLst>
              <a:ext uri="{FF2B5EF4-FFF2-40B4-BE49-F238E27FC236}">
                <a16:creationId xmlns:a16="http://schemas.microsoft.com/office/drawing/2014/main" xmlns="" id="{139D1013-BACE-4C6C-AEE0-07D7407A0BB4}"/>
              </a:ext>
            </a:extLst>
          </p:cNvPr>
          <p:cNvSpPr txBox="1"/>
          <p:nvPr/>
        </p:nvSpPr>
        <p:spPr>
          <a:xfrm>
            <a:off x="3750578" y="2037993"/>
            <a:ext cx="11658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B8043"/>
                </a:solidFill>
                <a:latin typeface="+mn-lt"/>
                <a:ea typeface="Roboto"/>
                <a:cs typeface="Roboto"/>
                <a:sym typeface="Roboto"/>
              </a:rPr>
              <a:t>Manual Tuning Process</a:t>
            </a:r>
            <a:endParaRPr sz="1200">
              <a:solidFill>
                <a:srgbClr val="0B8043"/>
              </a:solidFill>
              <a:latin typeface="+mn-lt"/>
            </a:endParaRPr>
          </a:p>
        </p:txBody>
      </p:sp>
      <p:sp>
        <p:nvSpPr>
          <p:cNvPr id="40" name="Shape 148">
            <a:extLst>
              <a:ext uri="{FF2B5EF4-FFF2-40B4-BE49-F238E27FC236}">
                <a16:creationId xmlns:a16="http://schemas.microsoft.com/office/drawing/2014/main" xmlns="" id="{188037F9-E3E4-40A2-9AE7-3A39DFABDA88}"/>
              </a:ext>
            </a:extLst>
          </p:cNvPr>
          <p:cNvSpPr/>
          <p:nvPr/>
        </p:nvSpPr>
        <p:spPr>
          <a:xfrm rot="1781977">
            <a:off x="3247695" y="1261602"/>
            <a:ext cx="2166503" cy="2153617"/>
          </a:xfrm>
          <a:prstGeom prst="blockArc">
            <a:avLst>
              <a:gd name="adj1" fmla="val 14414370"/>
              <a:gd name="adj2" fmla="val 20635"/>
              <a:gd name="adj3" fmla="val 19389"/>
            </a:avLst>
          </a:prstGeom>
          <a:solidFill>
            <a:srgbClr val="ACD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</a:t>
            </a:r>
            <a:endParaRPr/>
          </a:p>
        </p:txBody>
      </p:sp>
      <p:sp>
        <p:nvSpPr>
          <p:cNvPr id="41" name="Shape 149">
            <a:extLst>
              <a:ext uri="{FF2B5EF4-FFF2-40B4-BE49-F238E27FC236}">
                <a16:creationId xmlns:a16="http://schemas.microsoft.com/office/drawing/2014/main" xmlns="" id="{C042E86D-B2CD-4EE9-8BDE-55BF16203366}"/>
              </a:ext>
            </a:extLst>
          </p:cNvPr>
          <p:cNvSpPr/>
          <p:nvPr/>
        </p:nvSpPr>
        <p:spPr>
          <a:xfrm rot="1781977">
            <a:off x="3248353" y="1260694"/>
            <a:ext cx="2166503" cy="2153617"/>
          </a:xfrm>
          <a:prstGeom prst="blockArc">
            <a:avLst>
              <a:gd name="adj1" fmla="val 14414370"/>
              <a:gd name="adj2" fmla="val 21507196"/>
              <a:gd name="adj3" fmla="val 9337"/>
            </a:avLst>
          </a:prstGeom>
          <a:solidFill>
            <a:srgbClr val="B7E1CD"/>
          </a:solidFill>
          <a:ln w="9525" cap="flat" cmpd="sng">
            <a:solidFill>
              <a:srgbClr val="BFEBD6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150">
            <a:extLst>
              <a:ext uri="{FF2B5EF4-FFF2-40B4-BE49-F238E27FC236}">
                <a16:creationId xmlns:a16="http://schemas.microsoft.com/office/drawing/2014/main" xmlns="" id="{B68905B8-9478-4FA2-B518-9BC2D06917A8}"/>
              </a:ext>
            </a:extLst>
          </p:cNvPr>
          <p:cNvSpPr/>
          <p:nvPr/>
        </p:nvSpPr>
        <p:spPr>
          <a:xfrm rot="19818023" flipH="1">
            <a:off x="3249455" y="1261602"/>
            <a:ext cx="2166503" cy="2153617"/>
          </a:xfrm>
          <a:prstGeom prst="blockArc">
            <a:avLst>
              <a:gd name="adj1" fmla="val 14388565"/>
              <a:gd name="adj2" fmla="val 6447"/>
              <a:gd name="adj3" fmla="val 19407"/>
            </a:avLst>
          </a:prstGeom>
          <a:solidFill>
            <a:srgbClr val="0A78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151">
            <a:extLst>
              <a:ext uri="{FF2B5EF4-FFF2-40B4-BE49-F238E27FC236}">
                <a16:creationId xmlns:a16="http://schemas.microsoft.com/office/drawing/2014/main" xmlns="" id="{15EFCEB4-7314-4B26-854F-48AD8787E9C0}"/>
              </a:ext>
            </a:extLst>
          </p:cNvPr>
          <p:cNvSpPr/>
          <p:nvPr/>
        </p:nvSpPr>
        <p:spPr>
          <a:xfrm rot="-9018614" flipH="1">
            <a:off x="3248513" y="1260422"/>
            <a:ext cx="2165945" cy="2152904"/>
          </a:xfrm>
          <a:prstGeom prst="blockArc">
            <a:avLst>
              <a:gd name="adj1" fmla="val 14344287"/>
              <a:gd name="adj2" fmla="val 104576"/>
              <a:gd name="adj3" fmla="val 19394"/>
            </a:avLst>
          </a:prstGeom>
          <a:solidFill>
            <a:srgbClr val="0E93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152">
            <a:extLst>
              <a:ext uri="{FF2B5EF4-FFF2-40B4-BE49-F238E27FC236}">
                <a16:creationId xmlns:a16="http://schemas.microsoft.com/office/drawing/2014/main" xmlns="" id="{340DAE06-3C70-4D3D-8A78-278DBB0D2BE4}"/>
              </a:ext>
            </a:extLst>
          </p:cNvPr>
          <p:cNvSpPr/>
          <p:nvPr/>
        </p:nvSpPr>
        <p:spPr>
          <a:xfrm rot="-1781977" flipH="1">
            <a:off x="3250113" y="1260694"/>
            <a:ext cx="2166503" cy="2153617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0B8043"/>
          </a:solidFill>
          <a:ln w="9525" cap="flat" cmpd="sng">
            <a:solidFill>
              <a:srgbClr val="0E9352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153">
            <a:extLst>
              <a:ext uri="{FF2B5EF4-FFF2-40B4-BE49-F238E27FC236}">
                <a16:creationId xmlns:a16="http://schemas.microsoft.com/office/drawing/2014/main" xmlns="" id="{49844A3C-425E-40C0-8760-13CE3BC9BA7D}"/>
              </a:ext>
            </a:extLst>
          </p:cNvPr>
          <p:cNvSpPr/>
          <p:nvPr/>
        </p:nvSpPr>
        <p:spPr>
          <a:xfrm rot="12581386" flipH="1">
            <a:off x="3249172" y="1259514"/>
            <a:ext cx="2165945" cy="2152904"/>
          </a:xfrm>
          <a:prstGeom prst="blockArc">
            <a:avLst>
              <a:gd name="adj1" fmla="val 14316164"/>
              <a:gd name="adj2" fmla="val 21500011"/>
              <a:gd name="adj3" fmla="val 9143"/>
            </a:avLst>
          </a:prstGeom>
          <a:solidFill>
            <a:srgbClr val="0F9D58"/>
          </a:solidFill>
          <a:ln w="9525" cap="flat" cmpd="sng">
            <a:solidFill>
              <a:srgbClr val="11B666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154">
            <a:extLst>
              <a:ext uri="{FF2B5EF4-FFF2-40B4-BE49-F238E27FC236}">
                <a16:creationId xmlns:a16="http://schemas.microsoft.com/office/drawing/2014/main" xmlns="" id="{17C3AACC-A8E0-49DD-A5FE-1885E90B7596}"/>
              </a:ext>
            </a:extLst>
          </p:cNvPr>
          <p:cNvSpPr/>
          <p:nvPr/>
        </p:nvSpPr>
        <p:spPr>
          <a:xfrm rot="6371352">
            <a:off x="3324061" y="2664057"/>
            <a:ext cx="290520" cy="293362"/>
          </a:xfrm>
          <a:prstGeom prst="rtTriangle">
            <a:avLst/>
          </a:prstGeom>
          <a:solidFill>
            <a:srgbClr val="0F9D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155">
            <a:extLst>
              <a:ext uri="{FF2B5EF4-FFF2-40B4-BE49-F238E27FC236}">
                <a16:creationId xmlns:a16="http://schemas.microsoft.com/office/drawing/2014/main" xmlns="" id="{CEFE1655-CC5A-4795-90DE-100657571921}"/>
              </a:ext>
            </a:extLst>
          </p:cNvPr>
          <p:cNvSpPr/>
          <p:nvPr/>
        </p:nvSpPr>
        <p:spPr>
          <a:xfrm rot="-1016842">
            <a:off x="5075169" y="2670852"/>
            <a:ext cx="252150" cy="249549"/>
          </a:xfrm>
          <a:prstGeom prst="rtTriangle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156">
            <a:extLst>
              <a:ext uri="{FF2B5EF4-FFF2-40B4-BE49-F238E27FC236}">
                <a16:creationId xmlns:a16="http://schemas.microsoft.com/office/drawing/2014/main" xmlns="" id="{3182D10E-EA10-4820-ABE9-07380D92D484}"/>
              </a:ext>
            </a:extLst>
          </p:cNvPr>
          <p:cNvSpPr/>
          <p:nvPr/>
        </p:nvSpPr>
        <p:spPr>
          <a:xfrm rot="13479984">
            <a:off x="4188923" y="1210920"/>
            <a:ext cx="291474" cy="291474"/>
          </a:xfrm>
          <a:prstGeom prst="rtTriangle">
            <a:avLst/>
          </a:prstGeom>
          <a:solidFill>
            <a:srgbClr val="0B80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7D36FF-8FB6-694E-B9F3-48AEA961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Dr. Elephant: Heuristic based tuning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B67F90-1AC6-6D4C-A796-79EE59CF7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31800" indent="-342900">
              <a:lnSpc>
                <a:spcPct val="150000"/>
              </a:lnSpc>
              <a:spcBef>
                <a:spcPts val="1000"/>
              </a:spcBef>
              <a:buSzPts val="2200"/>
            </a:pPr>
            <a:r>
              <a:rPr lang="en-US" sz="2000"/>
              <a:t>Suggests tuning recommendations based on pre-defined heuristics </a:t>
            </a:r>
            <a:endParaRPr lang="en-US"/>
          </a:p>
          <a:p>
            <a:pPr marL="431800" indent="-342900">
              <a:lnSpc>
                <a:spcPct val="150000"/>
              </a:lnSpc>
              <a:spcBef>
                <a:spcPts val="1000"/>
              </a:spcBef>
              <a:buSzPts val="2200"/>
            </a:pPr>
            <a:r>
              <a:rPr lang="en-US" sz="2000"/>
              <a:t>No need to worry about the hundreds of counters and parameters</a:t>
            </a:r>
            <a:endParaRPr lang="en-US"/>
          </a:p>
          <a:p>
            <a:pPr marL="431800" indent="-342900">
              <a:lnSpc>
                <a:spcPct val="150000"/>
              </a:lnSpc>
              <a:spcBef>
                <a:spcPts val="1000"/>
              </a:spcBef>
              <a:buSzPts val="2200"/>
            </a:pPr>
            <a:r>
              <a:rPr lang="en-US" sz="2000"/>
              <a:t>Relies on user’s initiative to use the recommendations</a:t>
            </a:r>
          </a:p>
          <a:p>
            <a:pPr marL="431800" indent="-342900">
              <a:lnSpc>
                <a:spcPct val="150000"/>
              </a:lnSpc>
              <a:spcBef>
                <a:spcPts val="1000"/>
              </a:spcBef>
              <a:buSzPts val="2200"/>
            </a:pPr>
            <a:r>
              <a:rPr lang="en-US" sz="2000"/>
              <a:t>Expects some user expertise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825DAE-4917-684A-B0AD-70EA5A0FB970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22" name="Shape 147">
            <a:extLst>
              <a:ext uri="{FF2B5EF4-FFF2-40B4-BE49-F238E27FC236}">
                <a16:creationId xmlns:a16="http://schemas.microsoft.com/office/drawing/2014/main" xmlns="" id="{86249CA3-28D8-2E4B-8D49-AD8413AD776F}"/>
              </a:ext>
            </a:extLst>
          </p:cNvPr>
          <p:cNvSpPr txBox="1"/>
          <p:nvPr/>
        </p:nvSpPr>
        <p:spPr>
          <a:xfrm>
            <a:off x="6554163" y="2113474"/>
            <a:ext cx="11658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b="1">
                <a:solidFill>
                  <a:srgbClr val="0B8043"/>
                </a:solidFill>
                <a:latin typeface="Roboto"/>
                <a:ea typeface="Roboto"/>
                <a:cs typeface="Roboto"/>
                <a:sym typeface="Roboto"/>
              </a:rPr>
              <a:t>Heuristics Based Manual Tuning</a:t>
            </a:r>
            <a:endParaRPr lang="en-US" sz="1200">
              <a:solidFill>
                <a:srgbClr val="0B8043"/>
              </a:solidFill>
            </a:endParaRPr>
          </a:p>
        </p:txBody>
      </p:sp>
      <p:sp>
        <p:nvSpPr>
          <p:cNvPr id="23" name="Shape 148">
            <a:extLst>
              <a:ext uri="{FF2B5EF4-FFF2-40B4-BE49-F238E27FC236}">
                <a16:creationId xmlns:a16="http://schemas.microsoft.com/office/drawing/2014/main" xmlns="" id="{1294ECE0-E8EF-154E-8CFE-7FFF5B9D78EA}"/>
              </a:ext>
            </a:extLst>
          </p:cNvPr>
          <p:cNvSpPr/>
          <p:nvPr/>
        </p:nvSpPr>
        <p:spPr>
          <a:xfrm rot="1781977">
            <a:off x="6051278" y="1337083"/>
            <a:ext cx="2166503" cy="2153617"/>
          </a:xfrm>
          <a:prstGeom prst="blockArc">
            <a:avLst>
              <a:gd name="adj1" fmla="val 14414370"/>
              <a:gd name="adj2" fmla="val 20635"/>
              <a:gd name="adj3" fmla="val 19389"/>
            </a:avLst>
          </a:prstGeom>
          <a:solidFill>
            <a:srgbClr val="ACD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</a:t>
            </a:r>
            <a:endParaRPr/>
          </a:p>
        </p:txBody>
      </p:sp>
      <p:sp>
        <p:nvSpPr>
          <p:cNvPr id="24" name="Shape 149">
            <a:extLst>
              <a:ext uri="{FF2B5EF4-FFF2-40B4-BE49-F238E27FC236}">
                <a16:creationId xmlns:a16="http://schemas.microsoft.com/office/drawing/2014/main" xmlns="" id="{975DDB15-4D07-0948-90F8-C8E0EEAEA0DD}"/>
              </a:ext>
            </a:extLst>
          </p:cNvPr>
          <p:cNvSpPr/>
          <p:nvPr/>
        </p:nvSpPr>
        <p:spPr>
          <a:xfrm rot="1781977">
            <a:off x="6051938" y="1336175"/>
            <a:ext cx="2166503" cy="2153617"/>
          </a:xfrm>
          <a:prstGeom prst="blockArc">
            <a:avLst>
              <a:gd name="adj1" fmla="val 14414370"/>
              <a:gd name="adj2" fmla="val 21507196"/>
              <a:gd name="adj3" fmla="val 9337"/>
            </a:avLst>
          </a:prstGeom>
          <a:solidFill>
            <a:srgbClr val="B7E1CD"/>
          </a:solidFill>
          <a:ln w="9525" cap="flat" cmpd="sng">
            <a:solidFill>
              <a:srgbClr val="BFEBD6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150">
            <a:extLst>
              <a:ext uri="{FF2B5EF4-FFF2-40B4-BE49-F238E27FC236}">
                <a16:creationId xmlns:a16="http://schemas.microsoft.com/office/drawing/2014/main" xmlns="" id="{5AAB0750-6ED4-7844-95B4-43CBB1025E36}"/>
              </a:ext>
            </a:extLst>
          </p:cNvPr>
          <p:cNvSpPr/>
          <p:nvPr/>
        </p:nvSpPr>
        <p:spPr>
          <a:xfrm rot="-1781977" flipH="1">
            <a:off x="6053038" y="1337083"/>
            <a:ext cx="2166503" cy="2153617"/>
          </a:xfrm>
          <a:prstGeom prst="blockArc">
            <a:avLst>
              <a:gd name="adj1" fmla="val 14388565"/>
              <a:gd name="adj2" fmla="val 6447"/>
              <a:gd name="adj3" fmla="val 19407"/>
            </a:avLst>
          </a:prstGeom>
          <a:solidFill>
            <a:srgbClr val="0A78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151">
            <a:extLst>
              <a:ext uri="{FF2B5EF4-FFF2-40B4-BE49-F238E27FC236}">
                <a16:creationId xmlns:a16="http://schemas.microsoft.com/office/drawing/2014/main" xmlns="" id="{4C8A989A-35C2-D549-AB79-B04AEA76B19B}"/>
              </a:ext>
            </a:extLst>
          </p:cNvPr>
          <p:cNvSpPr/>
          <p:nvPr/>
        </p:nvSpPr>
        <p:spPr>
          <a:xfrm rot="-9018614" flipH="1">
            <a:off x="6052096" y="1335903"/>
            <a:ext cx="2165945" cy="2152904"/>
          </a:xfrm>
          <a:prstGeom prst="blockArc">
            <a:avLst>
              <a:gd name="adj1" fmla="val 14344287"/>
              <a:gd name="adj2" fmla="val 104576"/>
              <a:gd name="adj3" fmla="val 19394"/>
            </a:avLst>
          </a:prstGeom>
          <a:solidFill>
            <a:srgbClr val="0E93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152">
            <a:extLst>
              <a:ext uri="{FF2B5EF4-FFF2-40B4-BE49-F238E27FC236}">
                <a16:creationId xmlns:a16="http://schemas.microsoft.com/office/drawing/2014/main" xmlns="" id="{68DBCED1-2559-004C-8FFF-2886F8D3D5C0}"/>
              </a:ext>
            </a:extLst>
          </p:cNvPr>
          <p:cNvSpPr/>
          <p:nvPr/>
        </p:nvSpPr>
        <p:spPr>
          <a:xfrm rot="-1781977" flipH="1">
            <a:off x="6053698" y="1336175"/>
            <a:ext cx="2166503" cy="2153617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0B8043"/>
          </a:solidFill>
          <a:ln w="9525" cap="flat" cmpd="sng">
            <a:solidFill>
              <a:srgbClr val="0E9352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153">
            <a:extLst>
              <a:ext uri="{FF2B5EF4-FFF2-40B4-BE49-F238E27FC236}">
                <a16:creationId xmlns:a16="http://schemas.microsoft.com/office/drawing/2014/main" xmlns="" id="{A9823FC3-29A2-A349-9CF1-112F1860B43D}"/>
              </a:ext>
            </a:extLst>
          </p:cNvPr>
          <p:cNvSpPr/>
          <p:nvPr/>
        </p:nvSpPr>
        <p:spPr>
          <a:xfrm rot="-9018614" flipH="1">
            <a:off x="6052755" y="1334995"/>
            <a:ext cx="2165945" cy="2152904"/>
          </a:xfrm>
          <a:prstGeom prst="blockArc">
            <a:avLst>
              <a:gd name="adj1" fmla="val 14316164"/>
              <a:gd name="adj2" fmla="val 21500011"/>
              <a:gd name="adj3" fmla="val 9143"/>
            </a:avLst>
          </a:prstGeom>
          <a:solidFill>
            <a:srgbClr val="0F9D58"/>
          </a:solidFill>
          <a:ln w="9525" cap="flat" cmpd="sng">
            <a:solidFill>
              <a:srgbClr val="11B666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154">
            <a:extLst>
              <a:ext uri="{FF2B5EF4-FFF2-40B4-BE49-F238E27FC236}">
                <a16:creationId xmlns:a16="http://schemas.microsoft.com/office/drawing/2014/main" xmlns="" id="{FCA053D7-A93F-144C-916C-80E5E2C952C9}"/>
              </a:ext>
            </a:extLst>
          </p:cNvPr>
          <p:cNvSpPr/>
          <p:nvPr/>
        </p:nvSpPr>
        <p:spPr>
          <a:xfrm rot="6371352">
            <a:off x="6127648" y="2739538"/>
            <a:ext cx="290520" cy="293362"/>
          </a:xfrm>
          <a:prstGeom prst="rtTriangle">
            <a:avLst/>
          </a:prstGeom>
          <a:solidFill>
            <a:srgbClr val="0F9D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Shape 155">
            <a:extLst>
              <a:ext uri="{FF2B5EF4-FFF2-40B4-BE49-F238E27FC236}">
                <a16:creationId xmlns:a16="http://schemas.microsoft.com/office/drawing/2014/main" xmlns="" id="{0A945699-9F8E-7447-A9CE-5E7C1C6E131F}"/>
              </a:ext>
            </a:extLst>
          </p:cNvPr>
          <p:cNvSpPr/>
          <p:nvPr/>
        </p:nvSpPr>
        <p:spPr>
          <a:xfrm rot="-1016842">
            <a:off x="7878754" y="2746333"/>
            <a:ext cx="252150" cy="249549"/>
          </a:xfrm>
          <a:prstGeom prst="rtTriangle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Shape 156">
            <a:extLst>
              <a:ext uri="{FF2B5EF4-FFF2-40B4-BE49-F238E27FC236}">
                <a16:creationId xmlns:a16="http://schemas.microsoft.com/office/drawing/2014/main" xmlns="" id="{054BD770-FE92-7A45-8548-6D2A36220C3F}"/>
              </a:ext>
            </a:extLst>
          </p:cNvPr>
          <p:cNvSpPr/>
          <p:nvPr/>
        </p:nvSpPr>
        <p:spPr>
          <a:xfrm rot="-8120016">
            <a:off x="6992509" y="1286401"/>
            <a:ext cx="291474" cy="291474"/>
          </a:xfrm>
          <a:prstGeom prst="rtTriangle">
            <a:avLst/>
          </a:prstGeom>
          <a:solidFill>
            <a:srgbClr val="0B80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Shape 157">
            <a:extLst>
              <a:ext uri="{FF2B5EF4-FFF2-40B4-BE49-F238E27FC236}">
                <a16:creationId xmlns:a16="http://schemas.microsoft.com/office/drawing/2014/main" xmlns="" id="{88CDDBE5-28CD-964F-899E-C67853A55B8F}"/>
              </a:ext>
            </a:extLst>
          </p:cNvPr>
          <p:cNvGrpSpPr/>
          <p:nvPr/>
        </p:nvGrpSpPr>
        <p:grpSpPr>
          <a:xfrm>
            <a:off x="4153207" y="1564972"/>
            <a:ext cx="2212730" cy="534273"/>
            <a:chOff x="1448333" y="1368951"/>
            <a:chExt cx="2164136" cy="669600"/>
          </a:xfrm>
        </p:grpSpPr>
        <p:cxnSp>
          <p:nvCxnSpPr>
            <p:cNvPr id="33" name="Shape 158">
              <a:extLst>
                <a:ext uri="{FF2B5EF4-FFF2-40B4-BE49-F238E27FC236}">
                  <a16:creationId xmlns:a16="http://schemas.microsoft.com/office/drawing/2014/main" xmlns="" id="{051894BE-A281-4143-979E-B715890DBFA3}"/>
                </a:ext>
              </a:extLst>
            </p:cNvPr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B804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xmlns="" id="{65C8C69D-8C39-104F-B80B-76A6A55A4D5B}"/>
                </a:ext>
              </a:extLst>
            </p:cNvPr>
            <p:cNvSpPr txBox="1"/>
            <p:nvPr/>
          </p:nvSpPr>
          <p:spPr>
            <a:xfrm>
              <a:off x="1448333" y="1368951"/>
              <a:ext cx="1714948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83838"/>
                  </a:solidFill>
                  <a:latin typeface="+mn-lt"/>
                  <a:ea typeface="Roboto"/>
                  <a:cs typeface="Roboto"/>
                  <a:sym typeface="Roboto"/>
                </a:rPr>
                <a:t>PHASE 3</a:t>
              </a:r>
              <a:endParaRPr sz="1200">
                <a:solidFill>
                  <a:srgbClr val="3838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83838"/>
                  </a:solidFill>
                  <a:latin typeface="+mn-lt"/>
                  <a:ea typeface="Roboto"/>
                  <a:cs typeface="Roboto"/>
                  <a:sym typeface="Roboto"/>
                </a:rPr>
                <a:t>Come up with next parameter set</a:t>
              </a:r>
              <a:endParaRPr sz="1200" b="1">
                <a:solidFill>
                  <a:srgbClr val="383838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" name="Shape 160">
            <a:extLst>
              <a:ext uri="{FF2B5EF4-FFF2-40B4-BE49-F238E27FC236}">
                <a16:creationId xmlns:a16="http://schemas.microsoft.com/office/drawing/2014/main" xmlns="" id="{6F180231-C536-C54C-89B1-081F9B16AD49}"/>
              </a:ext>
            </a:extLst>
          </p:cNvPr>
          <p:cNvGrpSpPr/>
          <p:nvPr/>
        </p:nvGrpSpPr>
        <p:grpSpPr>
          <a:xfrm>
            <a:off x="7904295" y="1522025"/>
            <a:ext cx="1566749" cy="534274"/>
            <a:chOff x="5517319" y="1315124"/>
            <a:chExt cx="1940006" cy="669600"/>
          </a:xfrm>
        </p:grpSpPr>
        <p:cxnSp>
          <p:nvCxnSpPr>
            <p:cNvPr id="36" name="Shape 161">
              <a:extLst>
                <a:ext uri="{FF2B5EF4-FFF2-40B4-BE49-F238E27FC236}">
                  <a16:creationId xmlns:a16="http://schemas.microsoft.com/office/drawing/2014/main" xmlns="" id="{62FADE43-8D1B-A64F-B744-C0AD5D5FF938}"/>
                </a:ext>
              </a:extLst>
            </p:cNvPr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B7E1CD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37" name="Shape 162">
              <a:extLst>
                <a:ext uri="{FF2B5EF4-FFF2-40B4-BE49-F238E27FC236}">
                  <a16:creationId xmlns:a16="http://schemas.microsoft.com/office/drawing/2014/main" xmlns="" id="{D4B4F1FB-4643-0E41-94F7-BFD338B9B266}"/>
                </a:ext>
              </a:extLst>
            </p:cNvPr>
            <p:cNvSpPr txBox="1"/>
            <p:nvPr/>
          </p:nvSpPr>
          <p:spPr>
            <a:xfrm>
              <a:off x="5962125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83838"/>
                  </a:solidFill>
                  <a:latin typeface="+mn-lt"/>
                  <a:ea typeface="Roboto"/>
                  <a:cs typeface="Roboto"/>
                  <a:sym typeface="Roboto"/>
                </a:rPr>
                <a:t>PHASE 1</a:t>
              </a:r>
              <a:endParaRPr sz="1200">
                <a:solidFill>
                  <a:srgbClr val="383838"/>
                </a:solidFill>
                <a:latin typeface="+mn-lt"/>
                <a:ea typeface="Roboto"/>
                <a:cs typeface="Roboto"/>
                <a:sym typeface="Roboto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3838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83838"/>
                  </a:solidFill>
                  <a:latin typeface="+mn-lt"/>
                  <a:ea typeface="Roboto"/>
                  <a:cs typeface="Roboto"/>
                  <a:sym typeface="Roboto"/>
                </a:rPr>
                <a:t>Execute </a:t>
              </a: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83838"/>
                  </a:solidFill>
                  <a:latin typeface="+mn-lt"/>
                  <a:ea typeface="Roboto"/>
                  <a:cs typeface="Roboto"/>
                  <a:sym typeface="Roboto"/>
                </a:rPr>
                <a:t>Job</a:t>
              </a:r>
              <a:endParaRPr sz="1200" b="1">
                <a:solidFill>
                  <a:srgbClr val="383838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" name="Shape 163">
            <a:extLst>
              <a:ext uri="{FF2B5EF4-FFF2-40B4-BE49-F238E27FC236}">
                <a16:creationId xmlns:a16="http://schemas.microsoft.com/office/drawing/2014/main" xmlns="" id="{EE810E9B-FCAB-324A-B5DB-E7900EE63280}"/>
              </a:ext>
            </a:extLst>
          </p:cNvPr>
          <p:cNvGrpSpPr/>
          <p:nvPr/>
        </p:nvGrpSpPr>
        <p:grpSpPr>
          <a:xfrm>
            <a:off x="6130148" y="3483876"/>
            <a:ext cx="2030724" cy="910440"/>
            <a:chOff x="3549471" y="3535140"/>
            <a:chExt cx="2030724" cy="1141045"/>
          </a:xfrm>
        </p:grpSpPr>
        <p:cxnSp>
          <p:nvCxnSpPr>
            <p:cNvPr id="39" name="Shape 164">
              <a:extLst>
                <a:ext uri="{FF2B5EF4-FFF2-40B4-BE49-F238E27FC236}">
                  <a16:creationId xmlns:a16="http://schemas.microsoft.com/office/drawing/2014/main" xmlns="" id="{C6883E3D-30AD-BE49-B0A1-216751809822}"/>
                </a:ext>
              </a:extLst>
            </p:cNvPr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0F9D58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40" name="Shape 165">
              <a:extLst>
                <a:ext uri="{FF2B5EF4-FFF2-40B4-BE49-F238E27FC236}">
                  <a16:creationId xmlns:a16="http://schemas.microsoft.com/office/drawing/2014/main" xmlns="" id="{3E1F81F4-19F7-A14E-A287-B12C7FB84A63}"/>
                </a:ext>
              </a:extLst>
            </p:cNvPr>
            <p:cNvSpPr txBox="1"/>
            <p:nvPr/>
          </p:nvSpPr>
          <p:spPr>
            <a:xfrm>
              <a:off x="3549471" y="4006585"/>
              <a:ext cx="2030724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83838"/>
                  </a:solidFill>
                  <a:latin typeface="+mn-lt"/>
                  <a:ea typeface="Roboto"/>
                  <a:cs typeface="Roboto"/>
                  <a:sym typeface="Roboto"/>
                </a:rPr>
                <a:t>PHASE 2</a:t>
              </a:r>
              <a:endParaRPr sz="1200">
                <a:solidFill>
                  <a:srgbClr val="383838"/>
                </a:solidFill>
                <a:latin typeface="+mn-lt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3838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r>
                <a:rPr lang="en-US" sz="1200" b="1">
                  <a:solidFill>
                    <a:srgbClr val="383838"/>
                  </a:solidFill>
                  <a:latin typeface="Roboto"/>
                  <a:ea typeface="Roboto"/>
                  <a:cs typeface="Roboto"/>
                  <a:sym typeface="Roboto"/>
                </a:rPr>
                <a:t>Look at the Dr. Elephant recommendations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096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A03DBE1-2663-D342-8D90-E9D191D96D5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BE5137-CFCB-BE4C-ACC9-8B1705406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02" y="500886"/>
            <a:ext cx="8386763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EEF81E-6489-E048-B17A-B0475F584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48" y="135126"/>
            <a:ext cx="723327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Auto Tuning? </a:t>
            </a: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5691995" cy="339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10000s of jobs to tune</a:t>
            </a:r>
          </a:p>
          <a:p>
            <a:pPr>
              <a:lnSpc>
                <a:spcPct val="150000"/>
              </a:lnSpc>
            </a:pPr>
            <a:r>
              <a:rPr lang="en-US" sz="2000"/>
              <a:t>Increases developer productivity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chemeClr val="tx1"/>
                </a:solidFill>
              </a:rPr>
              <a:t>Tunes without any extra effort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/>
              <a:t>No expertise is expected </a:t>
            </a: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/>
              <a:t>Option of which objective function to tune for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/>
              <a:t>resource usage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/>
              <a:t>execution time</a:t>
            </a:r>
            <a:r>
              <a:rPr lang="en-US" sz="2000">
                <a:solidFill>
                  <a:schemeClr val="tx1"/>
                </a:solidFill>
              </a:rPr>
              <a:t> etc.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88033D5F-E32E-4183-B868-4A958AD5B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526" y="1197300"/>
            <a:ext cx="1907117" cy="28441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350C324-F29A-6C4C-802E-BFB33A90550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Let’s auto tune!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B10FD4-615B-8648-A7FD-471F2F75DF1D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3" descr="A close up of a squirrel&#10;&#10;Description generated with very high confidence">
            <a:extLst>
              <a:ext uri="{FF2B5EF4-FFF2-40B4-BE49-F238E27FC236}">
                <a16:creationId xmlns:a16="http://schemas.microsoft.com/office/drawing/2014/main" xmlns="" id="{6CA37DF8-13FF-4632-87BD-50243E473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307" y="1204190"/>
            <a:ext cx="2947386" cy="3449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DDA5A5-9E69-46CF-9C34-192DA1F146E8}"/>
              </a:ext>
            </a:extLst>
          </p:cNvPr>
          <p:cNvSpPr txBox="1"/>
          <p:nvPr/>
        </p:nvSpPr>
        <p:spPr>
          <a:xfrm>
            <a:off x="6185994" y="4412374"/>
            <a:ext cx="1610054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Photo: memecreator.org </a:t>
            </a:r>
          </a:p>
        </p:txBody>
      </p:sp>
    </p:spTree>
    <p:extLst>
      <p:ext uri="{BB962C8B-B14F-4D97-AF65-F5344CB8AC3E}">
        <p14:creationId xmlns:p14="http://schemas.microsoft.com/office/powerpoint/2010/main" val="288000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TuneIn</a:t>
            </a: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508339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000">
                <a:solidFill>
                  <a:srgbClr val="000000"/>
                </a:solidFill>
              </a:rPr>
              <a:t>Framework to automatically tune recurring Hadoop and Spark jobs</a:t>
            </a:r>
            <a:endParaRPr lang="en-US"/>
          </a:p>
          <a:p>
            <a:pPr lvl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000">
                <a:solidFill>
                  <a:srgbClr val="000000"/>
                </a:solidFill>
              </a:rPr>
              <a:t>Iteratively tries to reach the optimal configuration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000">
                <a:solidFill>
                  <a:srgbClr val="000000"/>
                </a:solidFill>
              </a:rPr>
              <a:t>Results : 20-35% reduction in Resource Usage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69EE2B-7BDF-A14F-95E0-9A02154F6FAE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FE45C2FC-6F7D-FB42-A0E9-8B9900AAD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7987" y="1605830"/>
            <a:ext cx="3911272" cy="24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1C7DF4-936A-41CC-9081-928BE368012A}"/>
              </a:ext>
            </a:extLst>
          </p:cNvPr>
          <p:cNvSpPr txBox="1"/>
          <p:nvPr/>
        </p:nvSpPr>
        <p:spPr>
          <a:xfrm>
            <a:off x="-450949" y="1927919"/>
            <a:ext cx="457200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199" y="205979"/>
            <a:ext cx="8452885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800"/>
              <a:t>Particle Swarm Optimization (PSO)</a:t>
            </a:r>
            <a:r>
              <a:rPr lang="en-US" sz="1000"/>
              <a:t>[1]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1825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2000"/>
              <a:t>Mimics the behavior of swarm of birds searching food 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2000"/>
              <a:t>Starts optimization by introducing particles at random positions in the search space</a:t>
            </a:r>
          </a:p>
          <a:p>
            <a:pPr marL="5080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000"/>
          </a:p>
          <a:p>
            <a:pPr marL="0" lvl="0" indent="0">
              <a:spcBef>
                <a:spcPts val="56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629" y="1200105"/>
            <a:ext cx="4196375" cy="31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490A8B-CF73-264E-A8EC-E769C035165C}"/>
              </a:ext>
            </a:extLst>
          </p:cNvPr>
          <p:cNvSpPr txBox="1"/>
          <p:nvPr/>
        </p:nvSpPr>
        <p:spPr>
          <a:xfrm>
            <a:off x="7285565" y="4347380"/>
            <a:ext cx="1624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Source: Wikipedia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7F02F3-7D0E-C243-A5B1-E6EFC359E6BF}"/>
              </a:ext>
            </a:extLst>
          </p:cNvPr>
          <p:cNvSpPr txBox="1"/>
          <p:nvPr/>
        </p:nvSpPr>
        <p:spPr>
          <a:xfrm>
            <a:off x="953283" y="4459633"/>
            <a:ext cx="5544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Particle Swarm Optimization by </a:t>
            </a:r>
            <a:r>
              <a:rPr lang="en-IN" sz="1000">
                <a:solidFill>
                  <a:schemeClr val="tx1"/>
                </a:solidFill>
              </a:rPr>
              <a:t>J. Kennedy et al., </a:t>
            </a:r>
            <a:r>
              <a:rPr lang="en-US" sz="1000">
                <a:solidFill>
                  <a:schemeClr val="tx1"/>
                </a:solidFill>
              </a:rPr>
              <a:t>https://</a:t>
            </a:r>
            <a:r>
              <a:rPr lang="en-US" sz="1000" err="1">
                <a:solidFill>
                  <a:schemeClr val="tx1"/>
                </a:solidFill>
              </a:rPr>
              <a:t>ieeexplore.ieee.org</a:t>
            </a:r>
            <a:r>
              <a:rPr lang="en-US" sz="1000">
                <a:solidFill>
                  <a:schemeClr val="tx1"/>
                </a:solidFill>
              </a:rPr>
              <a:t>/document/488968/</a:t>
            </a:r>
            <a:endParaRPr lang="en-US" sz="1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9512452-1EAA-4042-BC53-C61D7AAE34D9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PSO (contd.)</a:t>
            </a:r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4904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sz="2000"/>
              <a:t>Points of attraction: personal and global best known positions</a:t>
            </a:r>
          </a:p>
          <a:p>
            <a:pPr marL="5080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000"/>
              <a:t>Particles converge to the region with the minimum cost function value</a:t>
            </a:r>
          </a:p>
        </p:txBody>
      </p:sp>
      <p:pic>
        <p:nvPicPr>
          <p:cNvPr id="7" name="Shape 260">
            <a:extLst>
              <a:ext uri="{FF2B5EF4-FFF2-40B4-BE49-F238E27FC236}">
                <a16:creationId xmlns:a16="http://schemas.microsoft.com/office/drawing/2014/main" xmlns="" id="{5362C19F-5D0A-8C4D-A0E0-BD9FBC0B8B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629" y="1200105"/>
            <a:ext cx="4196375" cy="31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7487FE-1450-D04A-8EE4-CDC1F80C6BD3}"/>
              </a:ext>
            </a:extLst>
          </p:cNvPr>
          <p:cNvSpPr txBox="1"/>
          <p:nvPr/>
        </p:nvSpPr>
        <p:spPr>
          <a:xfrm>
            <a:off x="7285565" y="4347380"/>
            <a:ext cx="1624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Source: Wikipedia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FFC0AEF-0B61-A246-BDD6-9875812B971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PSO?</a:t>
            </a: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Cost function is noisy</a:t>
            </a:r>
          </a:p>
          <a:p>
            <a:pPr marL="793750" lvl="1" indent="-285750">
              <a:lnSpc>
                <a:spcPct val="150000"/>
              </a:lnSpc>
              <a:spcBef>
                <a:spcPts val="560"/>
              </a:spcBef>
              <a:buSzPts val="2800"/>
            </a:pPr>
            <a:r>
              <a:rPr lang="en-US" sz="1600"/>
              <a:t>PSO is gradient free and robust against noise </a:t>
            </a:r>
            <a:r>
              <a:rPr lang="en-US" sz="800"/>
              <a:t>[3]</a:t>
            </a:r>
            <a:endParaRPr lang="en-US" sz="1600"/>
          </a:p>
          <a:p>
            <a:pPr marL="457200" lvl="0" indent="-406400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Spark and Hadoop are complex systems</a:t>
            </a:r>
          </a:p>
          <a:p>
            <a:pPr marL="679450" lvl="1" indent="-171450">
              <a:lnSpc>
                <a:spcPct val="150000"/>
              </a:lnSpc>
              <a:spcBef>
                <a:spcPts val="560"/>
              </a:spcBef>
              <a:buSzPts val="2800"/>
            </a:pPr>
            <a:r>
              <a:rPr lang="en-US" sz="1600"/>
              <a:t>  PSO is a metaheuristic black box optimization algorithm</a:t>
            </a:r>
          </a:p>
          <a:p>
            <a:pPr marL="457200" lvl="0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Fastest convergence</a:t>
            </a:r>
            <a:endParaRPr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26F071-14EF-4F40-9298-8883811322F6}"/>
              </a:ext>
            </a:extLst>
          </p:cNvPr>
          <p:cNvSpPr txBox="1"/>
          <p:nvPr/>
        </p:nvSpPr>
        <p:spPr>
          <a:xfrm>
            <a:off x="544749" y="4444936"/>
            <a:ext cx="8599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/>
              <a:t>K. E. </a:t>
            </a:r>
            <a:r>
              <a:rPr lang="en-IN" sz="1000" err="1"/>
              <a:t>Parsopoulos</a:t>
            </a:r>
            <a:r>
              <a:rPr lang="en-IN" sz="1000"/>
              <a:t> et al., “Particle Swarm Optimizer in Noisy and Continuously Changing Environments,” in Artificial Intelligence and Soft Computing</a:t>
            </a:r>
            <a:endParaRPr lang="en-US" sz="1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CA6138-201B-6B4D-AD91-CAD8FB75298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PSO Details</a:t>
            </a:r>
            <a:r>
              <a:rPr lang="en-US" sz="1000"/>
              <a:t>[2]</a:t>
            </a: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Swarm size of 3 gives the best result</a:t>
            </a:r>
            <a:endParaRPr sz="2000"/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000"/>
              <a:t>neither too small to cover the search space</a:t>
            </a:r>
            <a:endParaRPr sz="2000"/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000"/>
              <a:t>nor too big to do many first iteration random searches </a:t>
            </a:r>
            <a:endParaRPr sz="2000"/>
          </a:p>
          <a:p>
            <a:pPr marL="457200" lvl="0" indent="-406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Good starting point is important to guide the swarm</a:t>
            </a:r>
            <a:endParaRPr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D90715-FFE4-1E44-BAC7-ADE515FD0D20}"/>
              </a:ext>
            </a:extLst>
          </p:cNvPr>
          <p:cNvSpPr txBox="1"/>
          <p:nvPr/>
        </p:nvSpPr>
        <p:spPr>
          <a:xfrm>
            <a:off x="933854" y="4444936"/>
            <a:ext cx="7937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Optimizing Hadoop parameter settings with gene expression programming guided PSO by</a:t>
            </a:r>
            <a:r>
              <a:rPr lang="en-US" sz="1000" b="1">
                <a:solidFill>
                  <a:schemeClr val="tx1"/>
                </a:solidFill>
              </a:rPr>
              <a:t> </a:t>
            </a:r>
            <a:r>
              <a:rPr lang="en-US" sz="1000" err="1">
                <a:solidFill>
                  <a:schemeClr val="tx1"/>
                </a:solidFill>
                <a:uFill>
                  <a:noFill/>
                </a:uFill>
              </a:rPr>
              <a:t>Mukhtaj</a:t>
            </a:r>
            <a:r>
              <a:rPr lang="en-US" sz="1000">
                <a:solidFill>
                  <a:schemeClr val="tx1"/>
                </a:solidFill>
                <a:uFill>
                  <a:noFill/>
                </a:uFill>
              </a:rPr>
              <a:t> Khan et al</a:t>
            </a:r>
            <a:r>
              <a:rPr lang="en-US" sz="1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DABC58-9210-4448-8484-2B45DB686D4A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233"/>
          <p:cNvPicPr preferRelativeResize="0"/>
          <p:nvPr/>
        </p:nvPicPr>
        <p:blipFill rotWithShape="1">
          <a:blip r:embed="rId2">
            <a:alphaModFix/>
          </a:blip>
          <a:srcRect l="23687" r="24999"/>
          <a:stretch/>
        </p:blipFill>
        <p:spPr>
          <a:xfrm>
            <a:off x="0" y="0"/>
            <a:ext cx="9214719" cy="5182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219"/>
          <p:cNvSpPr/>
          <p:nvPr/>
        </p:nvSpPr>
        <p:spPr>
          <a:xfrm>
            <a:off x="633686" y="2307995"/>
            <a:ext cx="7876630" cy="1146027"/>
          </a:xfrm>
          <a:prstGeom prst="rect">
            <a:avLst/>
          </a:prstGeom>
          <a:noFill/>
          <a:ln>
            <a:noFill/>
          </a:ln>
          <a:effectLst>
            <a:outerShdw blurRad="523875" dist="38100" dir="2700000" algn="tl" rotWithShape="0">
              <a:srgbClr val="000000">
                <a:alpha val="24705"/>
              </a:srgbClr>
            </a:outerShdw>
          </a:effectLst>
        </p:spPr>
        <p:txBody>
          <a:bodyPr lIns="19004" tIns="19004" rIns="19004" bIns="19004" anchor="ctr" anchorCtr="0">
            <a:noAutofit/>
          </a:bodyPr>
          <a:lstStyle/>
          <a:p>
            <a:pPr algn="ctr">
              <a:lnSpc>
                <a:spcPct val="110000"/>
              </a:lnSpc>
              <a:buSzPct val="25000"/>
            </a:pPr>
            <a:r>
              <a:rPr lang="en" sz="3297">
                <a:solidFill>
                  <a:srgbClr val="FFFFFF"/>
                </a:solidFill>
                <a:latin typeface="Source Sans Pro Light" charset="0"/>
                <a:ea typeface="Source Sans Pro Light" charset="0"/>
                <a:cs typeface="Source Sans Pro Light" charset="0"/>
                <a:sym typeface="Source Sans Pro"/>
              </a:rPr>
              <a:t>Create economic opportunity for every member of the global workforce</a:t>
            </a:r>
          </a:p>
        </p:txBody>
      </p:sp>
      <p:sp>
        <p:nvSpPr>
          <p:cNvPr id="2" name="Shape 148"/>
          <p:cNvSpPr/>
          <p:nvPr/>
        </p:nvSpPr>
        <p:spPr>
          <a:xfrm>
            <a:off x="4005271" y="1769767"/>
            <a:ext cx="1132272" cy="278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30" tIns="19030" rIns="19030" bIns="19030" anchor="ctr">
            <a:spAutoFit/>
          </a:bodyPr>
          <a:lstStyle>
            <a:lvl1pPr>
              <a:defRPr cap="all" spc="280">
                <a:latin typeface="Avenir Next LT Pro Medium"/>
                <a:ea typeface="Avenir Next LT Pro Medium"/>
                <a:cs typeface="Avenir Next LT Pro Medium"/>
                <a:sym typeface="Avenir Next LT Pro Medium"/>
              </a:defRPr>
            </a:lvl1pPr>
          </a:lstStyle>
          <a:p>
            <a:pPr algn="ctr" defTabSz="309284" hangingPunct="0">
              <a:lnSpc>
                <a:spcPct val="110000"/>
              </a:lnSpc>
              <a:spcBef>
                <a:spcPts val="562"/>
              </a:spcBef>
              <a:defRPr/>
            </a:pPr>
            <a:r>
              <a:rPr sz="1499" spc="105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Our </a:t>
            </a:r>
            <a:r>
              <a:rPr lang="en-US" sz="1499" spc="105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VISION</a:t>
            </a:r>
            <a:endParaRPr sz="1499" spc="105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" name="Shape 30"/>
          <p:cNvSpPr/>
          <p:nvPr/>
        </p:nvSpPr>
        <p:spPr>
          <a:xfrm>
            <a:off x="4332223" y="2200177"/>
            <a:ext cx="479554" cy="0"/>
          </a:xfrm>
          <a:prstGeom prst="line">
            <a:avLst/>
          </a:prstGeom>
          <a:ln w="63500">
            <a:solidFill>
              <a:srgbClr val="00A0DC"/>
            </a:solidFill>
            <a:miter lim="400000"/>
          </a:ln>
        </p:spPr>
        <p:txBody>
          <a:bodyPr lIns="26760" tIns="26760" rIns="26760" bIns="26760" anchor="ctr"/>
          <a:lstStyle/>
          <a:p>
            <a:endParaRPr sz="674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78A7F0-B6BF-2A40-9245-F6B3A5C531E0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0431E-6 -0.02708 L -4.90431E-6 9.25926E-7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921 L 5.55112E-17 4.81481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 animBg="1"/>
      <p:bldP spid="2" grpId="1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 function</a:t>
            </a:r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Resource usage per unit input </a:t>
            </a:r>
            <a:endParaRPr sz="2000"/>
          </a:p>
          <a:p>
            <a:pPr marL="0" lvl="0" indent="0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Approximately input size invariant</a:t>
            </a:r>
            <a:endParaRPr sz="2000"/>
          </a:p>
          <a:p>
            <a:pPr marL="0" lvl="0" indent="0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6B8DAA9-B8B3-4E4B-821F-2BFABAE0CD46}"/>
                  </a:ext>
                </a:extLst>
              </p:cNvPr>
              <p:cNvSpPr txBox="1"/>
              <p:nvPr/>
            </p:nvSpPr>
            <p:spPr>
              <a:xfrm>
                <a:off x="995423" y="2026048"/>
                <a:ext cx="7002683" cy="7069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𝑜𝑛𝑡𝑎𝑖𝑛𝑒𝑟𝑠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𝐶𝑜𝑛𝑡𝑎𝑖𝑛𝑒𝑟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𝑀𝑒𝑚𝑜𝑟𝑦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𝐶𝑜𝑛𝑡𝑎𝑖𝑛𝑒𝑟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𝑈𝑝𝑡𝑖𝑚𝑒</m:t>
                              </m:r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𝐼𝑛𝑝𝑢𝑡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𝑆𝑖𝑧𝑒</m:t>
                          </m:r>
                        </m:den>
                      </m:f>
                    </m:oMath>
                  </m:oMathPara>
                </a14:m>
                <a:endParaRPr lang="en-US" sz="2000" b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B8DAA9-B8B3-4E4B-821F-2BFABAE0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23" y="2026048"/>
                <a:ext cx="7002683" cy="7069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C5DEC3E-0389-1242-A604-D64A28B2B26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 Space</a:t>
            </a: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715934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Parameters being tuned constitutes the search space</a:t>
            </a:r>
            <a:endParaRPr sz="2000"/>
          </a:p>
          <a:p>
            <a:pPr marL="457200" lvl="0" indent="-406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Depends on the cost function metric</a:t>
            </a:r>
            <a:endParaRPr sz="2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4F9545A-2FCD-4C28-8498-A2FBC6318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985" y="1152932"/>
            <a:ext cx="2743200" cy="2625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D42F0B-D74F-40A1-A840-2FE49C182CEA}"/>
              </a:ext>
            </a:extLst>
          </p:cNvPr>
          <p:cNvSpPr txBox="1"/>
          <p:nvPr/>
        </p:nvSpPr>
        <p:spPr>
          <a:xfrm>
            <a:off x="5253568" y="3253317"/>
            <a:ext cx="89111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Param 1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3CDB48-7692-4437-B21B-ED68A1741A54}"/>
              </a:ext>
            </a:extLst>
          </p:cNvPr>
          <p:cNvSpPr txBox="1"/>
          <p:nvPr/>
        </p:nvSpPr>
        <p:spPr>
          <a:xfrm>
            <a:off x="5655730" y="1390649"/>
            <a:ext cx="986367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Param 3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C74422-C22C-40DF-AF8E-CCFA9EE19FFB}"/>
              </a:ext>
            </a:extLst>
          </p:cNvPr>
          <p:cNvSpPr txBox="1"/>
          <p:nvPr/>
        </p:nvSpPr>
        <p:spPr>
          <a:xfrm>
            <a:off x="7751235" y="3052233"/>
            <a:ext cx="96520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Param 2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AB9CDC1-9720-FD4A-B02F-E58D15BBA4B0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E7B70-D961-416B-A58E-374AA239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Space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33034E5-B6A4-594A-B928-5615C536445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61AC06-B0F5-47DF-BC8F-6DD44EA76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598897"/>
              </p:ext>
            </p:extLst>
          </p:nvPr>
        </p:nvGraphicFramePr>
        <p:xfrm>
          <a:off x="1164167" y="1231271"/>
          <a:ext cx="6921499" cy="2312886"/>
        </p:xfrm>
        <a:graphic>
          <a:graphicData uri="http://schemas.openxmlformats.org/drawingml/2006/table">
            <a:tbl>
              <a:tblPr firstRow="1" bandRow="1">
                <a:tableStyleId>{7DE64032-8E03-4374-AF8C-A3349EE4C652}</a:tableStyleId>
              </a:tblPr>
              <a:tblGrid>
                <a:gridCol w="3354916">
                  <a:extLst>
                    <a:ext uri="{9D8B030D-6E8A-4147-A177-3AD203B41FA5}">
                      <a16:colId xmlns:a16="http://schemas.microsoft.com/office/drawing/2014/main" xmlns="" val="214089329"/>
                    </a:ext>
                  </a:extLst>
                </a:gridCol>
                <a:gridCol w="3566583">
                  <a:extLst>
                    <a:ext uri="{9D8B030D-6E8A-4147-A177-3AD203B41FA5}">
                      <a16:colId xmlns:a16="http://schemas.microsoft.com/office/drawing/2014/main" xmlns="" val="1977524295"/>
                    </a:ext>
                  </a:extLst>
                </a:gridCol>
              </a:tblGrid>
              <a:tr h="385481">
                <a:tc gridSpan="2">
                  <a:txBody>
                    <a:bodyPr/>
                    <a:lstStyle/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Cost function: Resource Usage</a:t>
                      </a:r>
                      <a:endParaRPr lang="en-US" b="1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435709"/>
                  </a:ext>
                </a:extLst>
              </a:tr>
              <a:tr h="385481">
                <a:tc>
                  <a:txBody>
                    <a:bodyPr/>
                    <a:lstStyle/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Pig</a:t>
                      </a:r>
                      <a:endParaRPr lang="en-US" b="1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Spark</a:t>
                      </a:r>
                      <a:endParaRPr lang="en-US" b="1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9671368"/>
                  </a:ext>
                </a:extLst>
              </a:tr>
              <a:tr h="385481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mapreduce.map.memory.mb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spark.executor.memory</a:t>
                      </a:r>
                      <a:endParaRPr lang="en-US" err="1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9273245"/>
                  </a:ext>
                </a:extLst>
              </a:tr>
              <a:tr h="385481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mapreduce.reduce.memory.mb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spark.executor.cores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3401397"/>
                  </a:ext>
                </a:extLst>
              </a:tr>
              <a:tr h="385481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mapreduce.task.io.sort.mb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spark.memory.fraction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8523529"/>
                  </a:ext>
                </a:extLst>
              </a:tr>
              <a:tr h="385481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mapreduce.task.io.sort.factor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auto" latinLnBrk="0" hangingPunct="1">
                        <a:buNone/>
                      </a:pP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spark.yarn.executor.memoryOverhead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7507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4F9C6F-5818-4A65-B697-6FAAE43CA7F7}"/>
              </a:ext>
            </a:extLst>
          </p:cNvPr>
          <p:cNvSpPr txBox="1"/>
          <p:nvPr/>
        </p:nvSpPr>
        <p:spPr>
          <a:xfrm>
            <a:off x="2286000" y="2427817"/>
            <a:ext cx="457200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Search Space Reduction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Shape 32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0151"/>
                <a:ext cx="8229600" cy="3394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rtl="0">
                  <a:lnSpc>
                    <a:spcPct val="150000"/>
                  </a:lnSpc>
                  <a:spcBef>
                    <a:spcPts val="480"/>
                  </a:spcBef>
                  <a:spcAft>
                    <a:spcPts val="0"/>
                  </a:spcAft>
                  <a:buSzPts val="2800"/>
                  <a:buFont typeface="Arial" panose="020B0604020202020204" pitchFamily="34" charset="0"/>
                  <a:buChar char="•"/>
                </a:pPr>
                <a:r>
                  <a:rPr lang="en-US" sz="2000"/>
                  <a:t>Important to prevent failures</a:t>
                </a:r>
              </a:p>
              <a:p>
                <a:pPr lvl="0" rtl="0">
                  <a:lnSpc>
                    <a:spcPct val="150000"/>
                  </a:lnSpc>
                  <a:spcBef>
                    <a:spcPts val="480"/>
                  </a:spcBef>
                  <a:spcAft>
                    <a:spcPts val="0"/>
                  </a:spcAft>
                  <a:buSzPts val="2800"/>
                  <a:buFont typeface="Arial" panose="020B0604020202020204" pitchFamily="34" charset="0"/>
                  <a:buChar char="•"/>
                </a:pPr>
                <a:r>
                  <a:rPr lang="en-US" sz="2000"/>
                  <a:t>Speeds up convergence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/>
                  <a:t>Boundary parameter values</a:t>
                </a:r>
                <a:endParaRPr lang="en-US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700"/>
                  <a:t>e.g. </a:t>
                </a:r>
                <a14:m>
                  <m:oMath xmlns:m="http://schemas.openxmlformats.org/officeDocument/2006/math" xmlns="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𝑠𝑝𝑎𝑟𝑘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𝑒𝑥𝑒𝑐𝑢𝑡𝑜𝑟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𝑐𝑜𝑟𝑒𝑠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1, 10</m:t>
                        </m:r>
                      </m:e>
                    </m:d>
                  </m:oMath>
                </a14:m>
                <a:endParaRPr lang="en-US" sz="170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/>
                  <a:t>Parameter interdependent constraints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SzPts val="2800"/>
                </a:pPr>
                <a:r>
                  <a:rPr lang="en-US" sz="1700"/>
                  <a:t>Captures the interdependence among the parameters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SzPts val="2800"/>
                  <a:buFont typeface="Arial" panose="020B0604020202020204" pitchFamily="34" charset="0"/>
                </a:pPr>
                <a:r>
                  <a:rPr lang="en-US" sz="1700"/>
                  <a:t>e.g. </a:t>
                </a:r>
                <a14:m>
                  <m:oMath xmlns:m="http://schemas.openxmlformats.org/officeDocument/2006/math" xmlns="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𝑚𝑎𝑝𝑟𝑒𝑑𝑢𝑐𝑒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𝑡𝑎𝑠𝑘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𝑖𝑜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𝑠𝑜𝑟𝑡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𝑚𝑏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&lt;0.60 ∗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𝑚𝑎𝑝𝑟𝑒𝑑𝑢𝑐𝑒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𝑚𝑎𝑝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𝑚𝑒𝑚𝑜𝑟𝑦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𝑚𝑏</m:t>
                    </m:r>
                  </m:oMath>
                </a14:m>
                <a:endParaRPr lang="en-US" sz="1700"/>
              </a:p>
            </p:txBody>
          </p:sp>
        </mc:Choice>
        <mc:Fallback xmlns="">
          <p:sp>
            <p:nvSpPr>
              <p:cNvPr id="325" name="Shape 32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0151"/>
                <a:ext cx="8229600" cy="3394500"/>
              </a:xfrm>
              <a:prstGeom prst="rect">
                <a:avLst/>
              </a:prstGeom>
              <a:blipFill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F4EAE01-E5EC-574A-9C7A-64714F0F480F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827256-6A84-4CDE-8192-F53CC1BA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Space Reduction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AD0148-A88B-4612-BA0C-855C82100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Different jobs can have different optimal boundary values </a:t>
            </a:r>
          </a:p>
          <a:p>
            <a:endParaRPr lang="en-US" sz="2000"/>
          </a:p>
          <a:p>
            <a:r>
              <a:rPr lang="en-US" sz="2000"/>
              <a:t>Boundary values are tightened on the basis of previous job execution counters</a:t>
            </a:r>
            <a:endParaRPr lang="en-US"/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062E3A-A740-4E63-8C8D-E00F68B25530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7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Avoiding over optimization</a:t>
            </a: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6032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Undesirable to squeeze memory so much that execution time shoots up significantly</a:t>
            </a:r>
            <a:endParaRPr sz="2000"/>
          </a:p>
          <a:p>
            <a:pPr marL="457200" lvl="0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Updated cost function: </a:t>
            </a:r>
            <a:endParaRPr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84FCFD63-1698-264C-ACFB-CDD1B63E97CB}"/>
                  </a:ext>
                </a:extLst>
              </p:cNvPr>
              <p:cNvSpPr/>
              <p:nvPr/>
            </p:nvSpPr>
            <p:spPr>
              <a:xfrm>
                <a:off x="365985" y="3483309"/>
                <a:ext cx="5052349" cy="587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𝑜𝑛𝑡𝑎𝑖𝑛𝑒𝑟𝑠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𝐶𝑜𝑛𝑡𝑎𝑖𝑛𝑒𝑟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𝑀𝑒𝑚𝑜𝑟𝑦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𝐶𝑜𝑛𝑡𝑎𝑖𝑛𝑒𝑟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𝑈𝑝𝑡𝑖𝑚𝑒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𝐼𝑛𝑝𝑢𝑡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𝑆𝑖𝑧𝑒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𝑃𝑒𝑛𝑎𝑙𝑡𝑦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FCFD63-1698-264C-ACFB-CDD1B63E9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85" y="3483309"/>
                <a:ext cx="5052349" cy="587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D5091C2-EE74-604B-B389-FD4092BBF6A6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EF2AE1-094C-9242-B032-5EA194B19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456" y="1200150"/>
            <a:ext cx="2459087" cy="28345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2029B8-7096-EA40-9730-7EB4BE6A7504}"/>
              </a:ext>
            </a:extLst>
          </p:cNvPr>
          <p:cNvSpPr txBox="1"/>
          <p:nvPr/>
        </p:nvSpPr>
        <p:spPr>
          <a:xfrm>
            <a:off x="7929348" y="4394701"/>
            <a:ext cx="121465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/>
              <a:t>Photo: Ian Burt</a:t>
            </a:r>
          </a:p>
          <a:p>
            <a:endParaRPr lang="en-US"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Convergence</a:t>
            </a:r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No theoretical bound on the steps to converge</a:t>
            </a:r>
            <a:endParaRPr sz="20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/>
              <a:t>Practically converges in 20 job executions</a:t>
            </a:r>
          </a:p>
          <a:p>
            <a:pPr marL="457200" lvl="0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TuneIn gets turned off for the job automatically on convergence</a:t>
            </a:r>
            <a:endParaRPr sz="2000"/>
          </a:p>
          <a:p>
            <a:pPr marL="0" lvl="0" indent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AA68A52-4B4A-A740-B2A4-2A11AD19B178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0E5AFDB-EC03-D44D-99CD-DDBAD01D2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502701"/>
              </p:ext>
            </p:extLst>
          </p:nvPr>
        </p:nvGraphicFramePr>
        <p:xfrm>
          <a:off x="1406305" y="1575303"/>
          <a:ext cx="5764039" cy="1591460"/>
        </p:xfrm>
        <a:graphic>
          <a:graphicData uri="http://schemas.openxmlformats.org/drawingml/2006/table">
            <a:tbl>
              <a:tblPr firstRow="1" bandRow="1">
                <a:tableStyleId>{7DE64032-8E03-4374-AF8C-A3349EE4C652}</a:tableStyleId>
              </a:tblPr>
              <a:tblGrid>
                <a:gridCol w="1163505">
                  <a:extLst>
                    <a:ext uri="{9D8B030D-6E8A-4147-A177-3AD203B41FA5}">
                      <a16:colId xmlns:a16="http://schemas.microsoft.com/office/drawing/2014/main" xmlns="" val="1987110767"/>
                    </a:ext>
                  </a:extLst>
                </a:gridCol>
                <a:gridCol w="2260147">
                  <a:extLst>
                    <a:ext uri="{9D8B030D-6E8A-4147-A177-3AD203B41FA5}">
                      <a16:colId xmlns:a16="http://schemas.microsoft.com/office/drawing/2014/main" xmlns="" val="816609832"/>
                    </a:ext>
                  </a:extLst>
                </a:gridCol>
                <a:gridCol w="2340387">
                  <a:extLst>
                    <a:ext uri="{9D8B030D-6E8A-4147-A177-3AD203B41FA5}">
                      <a16:colId xmlns:a16="http://schemas.microsoft.com/office/drawing/2014/main" xmlns="" val="428673579"/>
                    </a:ext>
                  </a:extLst>
                </a:gridCol>
              </a:tblGrid>
              <a:tr h="46353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Job type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Metric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Reduction range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5574564"/>
                  </a:ext>
                </a:extLst>
              </a:tr>
              <a:tr h="5639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/>
                        <a:t>Spark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/>
                        <a:t>Resource Usage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30 - 40 % per job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0175012"/>
                  </a:ext>
                </a:extLst>
              </a:tr>
              <a:tr h="56396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Pig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Resource Usage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20 - 35 % per job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159956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DDB95FA-C781-A143-91DE-A8C15C3A269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Architecture</a:t>
            </a: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252EBF-FFD9-964E-95E7-C3A34644143B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xmlns="" id="{3D2B520A-AB83-F44F-80BB-308E02F1E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5" y="962636"/>
            <a:ext cx="785165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3A1F0-E41E-0945-9A69-FD7FAC53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Framework Features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41AD764-0746-034E-9BC6-381172493667}"/>
              </a:ext>
            </a:extLst>
          </p:cNvPr>
          <p:cNvGrpSpPr/>
          <p:nvPr/>
        </p:nvGrpSpPr>
        <p:grpSpPr>
          <a:xfrm>
            <a:off x="588566" y="1580265"/>
            <a:ext cx="3806189" cy="1189434"/>
            <a:chOff x="159861" y="750493"/>
            <a:chExt cx="3806189" cy="11894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7639184-2236-094C-B9A7-62581D29CAD4}"/>
                </a:ext>
              </a:extLst>
            </p:cNvPr>
            <p:cNvSpPr/>
            <p:nvPr/>
          </p:nvSpPr>
          <p:spPr>
            <a:xfrm>
              <a:off x="159861" y="750493"/>
              <a:ext cx="3806189" cy="118943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734E7C6-2FF9-354B-8451-AE5A6614E7DD}"/>
                </a:ext>
              </a:extLst>
            </p:cNvPr>
            <p:cNvSpPr txBox="1"/>
            <p:nvPr/>
          </p:nvSpPr>
          <p:spPr>
            <a:xfrm>
              <a:off x="159861" y="750493"/>
              <a:ext cx="3806189" cy="1189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5644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Tuning During Regular Scheduled Runs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1C147ED-C6E9-9A4A-8C95-CA0A3C2D066D}"/>
              </a:ext>
            </a:extLst>
          </p:cNvPr>
          <p:cNvGrpSpPr/>
          <p:nvPr/>
        </p:nvGrpSpPr>
        <p:grpSpPr>
          <a:xfrm>
            <a:off x="4744943" y="1577208"/>
            <a:ext cx="3806189" cy="1189434"/>
            <a:chOff x="4316238" y="747436"/>
            <a:chExt cx="3806189" cy="11894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16491AC-5DC6-2C4D-852F-B5A311824E64}"/>
                </a:ext>
              </a:extLst>
            </p:cNvPr>
            <p:cNvSpPr/>
            <p:nvPr/>
          </p:nvSpPr>
          <p:spPr>
            <a:xfrm>
              <a:off x="4316238" y="747436"/>
              <a:ext cx="3806189" cy="118943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01C15F6-EBFB-8540-9BFC-ABE9616EB328}"/>
                </a:ext>
              </a:extLst>
            </p:cNvPr>
            <p:cNvSpPr txBox="1"/>
            <p:nvPr/>
          </p:nvSpPr>
          <p:spPr>
            <a:xfrm>
              <a:off x="4316238" y="747436"/>
              <a:ext cx="3806189" cy="1189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5644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Generic Framework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/>
                <a:t>Resource usage, execution </a:t>
              </a:r>
              <a:r>
                <a:rPr lang="en-US" kern="1200"/>
                <a:t>t</a:t>
              </a:r>
              <a:r>
                <a:rPr lang="en-US" sz="1400" kern="1200"/>
                <a:t>ime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/>
                <a:t>Pig, Hive, Spark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/>
                <a:t>Easy integration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4275CE7-13E7-4041-BF5F-FED03F185738}"/>
              </a:ext>
            </a:extLst>
          </p:cNvPr>
          <p:cNvGrpSpPr/>
          <p:nvPr/>
        </p:nvGrpSpPr>
        <p:grpSpPr>
          <a:xfrm>
            <a:off x="596864" y="3102573"/>
            <a:ext cx="3806189" cy="1189434"/>
            <a:chOff x="168159" y="2272801"/>
            <a:chExt cx="3806189" cy="1189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FF9A0F2-3206-374F-BD4C-3B1A443567EC}"/>
                </a:ext>
              </a:extLst>
            </p:cNvPr>
            <p:cNvSpPr/>
            <p:nvPr/>
          </p:nvSpPr>
          <p:spPr>
            <a:xfrm>
              <a:off x="168159" y="2272801"/>
              <a:ext cx="3806189" cy="118943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30FAC2A-4348-6C40-A60E-54D9C375B0D7}"/>
                </a:ext>
              </a:extLst>
            </p:cNvPr>
            <p:cNvSpPr txBox="1"/>
            <p:nvPr/>
          </p:nvSpPr>
          <p:spPr>
            <a:xfrm>
              <a:off x="168159" y="2272801"/>
              <a:ext cx="3806189" cy="1189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5644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Failure Avoidance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/>
                <a:t>Constraints on parameters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/>
                <a:t>Automatic failure </a:t>
              </a:r>
              <a:r>
                <a:rPr lang="en-US" kern="1200"/>
                <a:t>h</a:t>
              </a:r>
              <a:r>
                <a:rPr lang="en-US" sz="1400" kern="1200"/>
                <a:t>andling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2F12D75-8A61-EB48-844D-3304B205E08D}"/>
              </a:ext>
            </a:extLst>
          </p:cNvPr>
          <p:cNvGrpSpPr/>
          <p:nvPr/>
        </p:nvGrpSpPr>
        <p:grpSpPr>
          <a:xfrm>
            <a:off x="4749244" y="3077630"/>
            <a:ext cx="3806189" cy="1189434"/>
            <a:chOff x="4320539" y="2247858"/>
            <a:chExt cx="3806189" cy="118943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EF18B74-942F-EA45-93F0-C4803813AF5A}"/>
                </a:ext>
              </a:extLst>
            </p:cNvPr>
            <p:cNvSpPr/>
            <p:nvPr/>
          </p:nvSpPr>
          <p:spPr>
            <a:xfrm>
              <a:off x="4320539" y="2247858"/>
              <a:ext cx="3806189" cy="118943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072B5B6-CFC5-D541-AEA6-711F2269F8D8}"/>
                </a:ext>
              </a:extLst>
            </p:cNvPr>
            <p:cNvSpPr txBox="1"/>
            <p:nvPr/>
          </p:nvSpPr>
          <p:spPr>
            <a:xfrm>
              <a:off x="4320539" y="2247858"/>
              <a:ext cx="3806189" cy="1189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5644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Auto Switch Off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9DB9BB-49D2-5A41-ACAB-A8E08D3744E3}"/>
              </a:ext>
            </a:extLst>
          </p:cNvPr>
          <p:cNvSpPr/>
          <p:nvPr/>
        </p:nvSpPr>
        <p:spPr>
          <a:xfrm>
            <a:off x="342037" y="1396103"/>
            <a:ext cx="731519" cy="731520"/>
          </a:xfrm>
          <a:prstGeom prst="ellipse">
            <a:avLst/>
          </a:prstGeom>
          <a:gradFill flip="none" rotWithShape="1">
            <a:gsLst>
              <a:gs pos="80000">
                <a:schemeClr val="accent3">
                  <a:lumMod val="75000"/>
                </a:schemeClr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 descr="The Essentials Webby-08.png">
            <a:extLst>
              <a:ext uri="{FF2B5EF4-FFF2-40B4-BE49-F238E27FC236}">
                <a16:creationId xmlns:a16="http://schemas.microsoft.com/office/drawing/2014/main" xmlns="" id="{8434D626-B67F-9841-8A70-D08853D34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1" y="1558481"/>
            <a:ext cx="418011" cy="41801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15D5F37-C5F9-8C48-A177-427768136D5F}"/>
              </a:ext>
            </a:extLst>
          </p:cNvPr>
          <p:cNvSpPr/>
          <p:nvPr/>
        </p:nvSpPr>
        <p:spPr>
          <a:xfrm>
            <a:off x="342036" y="2920975"/>
            <a:ext cx="731520" cy="731520"/>
          </a:xfrm>
          <a:prstGeom prst="ellipse">
            <a:avLst/>
          </a:prstGeom>
          <a:gradFill flip="none" rotWithShape="1">
            <a:gsLst>
              <a:gs pos="80000">
                <a:schemeClr val="accent3">
                  <a:lumMod val="75000"/>
                </a:schemeClr>
              </a:gs>
              <a:gs pos="100000">
                <a:srgbClr val="00889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21" descr="The Essentials Webby-43.png">
            <a:extLst>
              <a:ext uri="{FF2B5EF4-FFF2-40B4-BE49-F238E27FC236}">
                <a16:creationId xmlns:a16="http://schemas.microsoft.com/office/drawing/2014/main" xmlns="" id="{E9C21E59-04BE-FC40-A7F4-BB3296783A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0" y="3077729"/>
            <a:ext cx="418011" cy="41801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82EFFD83-9E9A-F045-9AC6-CEC8A02BB61B}"/>
              </a:ext>
            </a:extLst>
          </p:cNvPr>
          <p:cNvSpPr/>
          <p:nvPr/>
        </p:nvSpPr>
        <p:spPr>
          <a:xfrm>
            <a:off x="4485024" y="2921482"/>
            <a:ext cx="731520" cy="731520"/>
          </a:xfrm>
          <a:prstGeom prst="ellipse">
            <a:avLst/>
          </a:prstGeom>
          <a:gradFill flip="none" rotWithShape="1">
            <a:gsLst>
              <a:gs pos="80000">
                <a:schemeClr val="accent3">
                  <a:lumMod val="75000"/>
                </a:schemeClr>
              </a:gs>
              <a:gs pos="100000">
                <a:srgbClr val="0077B5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Picture 24" descr="The Essentials Webby-32.png">
            <a:extLst>
              <a:ext uri="{FF2B5EF4-FFF2-40B4-BE49-F238E27FC236}">
                <a16:creationId xmlns:a16="http://schemas.microsoft.com/office/drawing/2014/main" xmlns="" id="{B4E6FD52-48F9-B046-9696-1AB1F82AD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78" y="3078236"/>
            <a:ext cx="418011" cy="418011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6C2B169-0A74-E14D-A4AF-43E123ABB052}"/>
              </a:ext>
            </a:extLst>
          </p:cNvPr>
          <p:cNvSpPr/>
          <p:nvPr/>
        </p:nvSpPr>
        <p:spPr>
          <a:xfrm>
            <a:off x="4484530" y="1396103"/>
            <a:ext cx="731520" cy="731520"/>
          </a:xfrm>
          <a:prstGeom prst="ellipse">
            <a:avLst/>
          </a:prstGeom>
          <a:gradFill flip="none" rotWithShape="1">
            <a:gsLst>
              <a:gs pos="80000">
                <a:schemeClr val="accent3">
                  <a:lumMod val="75000"/>
                </a:schemeClr>
              </a:gs>
              <a:gs pos="100000">
                <a:srgbClr val="0077B5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 descr="The Essentials Webby-91.png">
            <a:extLst>
              <a:ext uri="{FF2B5EF4-FFF2-40B4-BE49-F238E27FC236}">
                <a16:creationId xmlns:a16="http://schemas.microsoft.com/office/drawing/2014/main" xmlns="" id="{0989CD5D-51B0-8545-A0DB-CE730B5F56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84" y="1552857"/>
            <a:ext cx="418011" cy="4180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DC1B47E-A1DE-E842-907A-39D16D9CD16F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3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233"/>
          <p:cNvPicPr preferRelativeResize="0"/>
          <p:nvPr/>
        </p:nvPicPr>
        <p:blipFill rotWithShape="1">
          <a:blip r:embed="rId2">
            <a:alphaModFix/>
          </a:blip>
          <a:srcRect l="23687" r="2499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219"/>
          <p:cNvSpPr/>
          <p:nvPr/>
        </p:nvSpPr>
        <p:spPr>
          <a:xfrm>
            <a:off x="406145" y="2339745"/>
            <a:ext cx="8331713" cy="1146027"/>
          </a:xfrm>
          <a:prstGeom prst="rect">
            <a:avLst/>
          </a:prstGeom>
          <a:noFill/>
          <a:ln>
            <a:noFill/>
          </a:ln>
          <a:effectLst>
            <a:outerShdw blurRad="523875" dist="38100" dir="2700000" algn="tl" rotWithShape="0">
              <a:srgbClr val="000000">
                <a:alpha val="24705"/>
              </a:srgbClr>
            </a:outerShdw>
          </a:effectLst>
        </p:spPr>
        <p:txBody>
          <a:bodyPr lIns="19004" tIns="19004" rIns="19004" bIns="19004" anchor="ctr" anchorCtr="0">
            <a:noAutofit/>
          </a:bodyPr>
          <a:lstStyle/>
          <a:p>
            <a:pPr algn="ctr">
              <a:lnSpc>
                <a:spcPct val="110000"/>
              </a:lnSpc>
              <a:buSzPct val="25000"/>
            </a:pPr>
            <a:r>
              <a:rPr lang="en-US" sz="3297">
                <a:solidFill>
                  <a:srgbClr val="FFFFFF"/>
                </a:solidFill>
                <a:latin typeface="Source Sans Pro Light" charset="0"/>
                <a:ea typeface="Source Sans Pro Light" charset="0"/>
                <a:cs typeface="Source Sans Pro Light" charset="0"/>
                <a:sym typeface="Source Sans Pro"/>
              </a:rPr>
              <a:t>Connect the world’s professionals to make them more productive and successful  </a:t>
            </a:r>
            <a:endParaRPr lang="en" sz="3297">
              <a:solidFill>
                <a:srgbClr val="FFFFFF"/>
              </a:solidFill>
              <a:latin typeface="Source Sans Pro Light" charset="0"/>
              <a:ea typeface="Source Sans Pro Light" charset="0"/>
              <a:cs typeface="Source Sans Pro Light" charset="0"/>
              <a:sym typeface="Source Sans Pro"/>
            </a:endParaRPr>
          </a:p>
        </p:txBody>
      </p:sp>
      <p:sp>
        <p:nvSpPr>
          <p:cNvPr id="2" name="Shape 148"/>
          <p:cNvSpPr/>
          <p:nvPr/>
        </p:nvSpPr>
        <p:spPr>
          <a:xfrm>
            <a:off x="3927277" y="1769767"/>
            <a:ext cx="1288260" cy="278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30" tIns="19030" rIns="19030" bIns="19030" anchor="ctr">
            <a:spAutoFit/>
          </a:bodyPr>
          <a:lstStyle>
            <a:lvl1pPr>
              <a:defRPr cap="all" spc="280">
                <a:latin typeface="Avenir Next LT Pro Medium"/>
                <a:ea typeface="Avenir Next LT Pro Medium"/>
                <a:cs typeface="Avenir Next LT Pro Medium"/>
                <a:sym typeface="Avenir Next LT Pro Medium"/>
              </a:defRPr>
            </a:lvl1pPr>
          </a:lstStyle>
          <a:p>
            <a:pPr algn="ctr" defTabSz="309284" hangingPunct="0">
              <a:lnSpc>
                <a:spcPct val="110000"/>
              </a:lnSpc>
              <a:spcBef>
                <a:spcPts val="562"/>
              </a:spcBef>
              <a:defRPr/>
            </a:pPr>
            <a:r>
              <a:rPr sz="1499" spc="105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Our </a:t>
            </a:r>
            <a:r>
              <a:rPr lang="en-US" sz="1499" spc="105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MISSION</a:t>
            </a:r>
            <a:endParaRPr sz="1499" spc="105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" name="Shape 30"/>
          <p:cNvSpPr/>
          <p:nvPr/>
        </p:nvSpPr>
        <p:spPr>
          <a:xfrm>
            <a:off x="4332223" y="2200177"/>
            <a:ext cx="479554" cy="0"/>
          </a:xfrm>
          <a:prstGeom prst="line">
            <a:avLst/>
          </a:prstGeom>
          <a:ln w="63500">
            <a:solidFill>
              <a:srgbClr val="00A0DC"/>
            </a:solidFill>
            <a:miter lim="400000"/>
          </a:ln>
        </p:spPr>
        <p:txBody>
          <a:bodyPr lIns="26760" tIns="26760" rIns="26760" bIns="26760" anchor="ctr"/>
          <a:lstStyle/>
          <a:p>
            <a:endParaRPr sz="674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E65E34-E23A-C948-98E9-1E09FD40FD77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0431E-6 -0.02708 L -4.90431E-6 9.25926E-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921 L 5.55112E-17 4.81481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 animBg="1"/>
      <p:bldP spid="2" grpId="1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Road Ahead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5570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Heuristics based tuning</a:t>
            </a:r>
          </a:p>
          <a:p>
            <a:pPr>
              <a:lnSpc>
                <a:spcPct val="150000"/>
              </a:lnSpc>
            </a:pPr>
            <a:r>
              <a:rPr lang="en-US" sz="2000"/>
              <a:t>Tuning for execution time</a:t>
            </a:r>
          </a:p>
          <a:p>
            <a:pPr marL="419100" indent="-342900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en-US" sz="2000"/>
              <a:t>Smarter tuning switch on/off</a:t>
            </a:r>
          </a:p>
          <a:p>
            <a:pPr marL="419100" indent="-342900">
              <a:lnSpc>
                <a:spcPct val="150000"/>
              </a:lnSpc>
              <a:spcBef>
                <a:spcPts val="0"/>
              </a:spcBef>
              <a:buSzPts val="2400"/>
            </a:pPr>
            <a:endParaRPr sz="2000"/>
          </a:p>
          <a:p>
            <a:pPr marL="0" lvl="0" indent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200" y="1200148"/>
            <a:ext cx="3825000" cy="31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078DC53-68B9-694F-8682-657DD12DD2F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18D5BF-81B8-6148-892D-AD4ED43CDB28}"/>
              </a:ext>
            </a:extLst>
          </p:cNvPr>
          <p:cNvSpPr txBox="1"/>
          <p:nvPr/>
        </p:nvSpPr>
        <p:spPr>
          <a:xfrm>
            <a:off x="6653284" y="4436086"/>
            <a:ext cx="7390823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/>
              <a:t>Photo: www.widehdimages.com</a:t>
            </a:r>
          </a:p>
        </p:txBody>
      </p:sp>
    </p:spTree>
    <p:extLst>
      <p:ext uri="{BB962C8B-B14F-4D97-AF65-F5344CB8AC3E}">
        <p14:creationId xmlns:p14="http://schemas.microsoft.com/office/powerpoint/2010/main" val="3096032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3700" indent="-342900">
              <a:lnSpc>
                <a:spcPct val="15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1400">
                <a:solidFill>
                  <a:schemeClr val="tx1"/>
                </a:solidFill>
              </a:rPr>
              <a:t>Particle Swarm Optimization by </a:t>
            </a:r>
            <a:r>
              <a:rPr lang="en-IN" sz="1400">
                <a:solidFill>
                  <a:schemeClr val="tx1"/>
                </a:solidFill>
              </a:rPr>
              <a:t>J. Kennedy et al., </a:t>
            </a:r>
            <a:r>
              <a:rPr lang="en-US" sz="1400">
                <a:solidFill>
                  <a:schemeClr val="tx1"/>
                </a:solidFill>
              </a:rPr>
              <a:t>https://ieeexplore.ieee.org/document/488968/</a:t>
            </a:r>
          </a:p>
          <a:p>
            <a:pPr marL="393700" indent="-342900">
              <a:lnSpc>
                <a:spcPct val="15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1400">
                <a:solidFill>
                  <a:schemeClr val="tx1"/>
                </a:solidFill>
              </a:rPr>
              <a:t>Optimizing Hadoop parameter settings with gene expression programming guided PSO by</a:t>
            </a:r>
            <a:r>
              <a:rPr lang="en-US" sz="1400" b="1">
                <a:solidFill>
                  <a:schemeClr val="tx1"/>
                </a:solidFill>
              </a:rPr>
              <a:t> </a:t>
            </a:r>
            <a:r>
              <a:rPr lang="en-US" sz="1400" err="1">
                <a:solidFill>
                  <a:schemeClr val="tx1"/>
                </a:solidFill>
                <a:uFill>
                  <a:noFill/>
                </a:uFill>
              </a:rPr>
              <a:t>Mukhtaj</a:t>
            </a:r>
            <a:r>
              <a:rPr lang="en-US" sz="1400">
                <a:solidFill>
                  <a:schemeClr val="tx1"/>
                </a:solidFill>
                <a:uFill>
                  <a:noFill/>
                </a:uFill>
              </a:rPr>
              <a:t> Khan et al</a:t>
            </a:r>
            <a:r>
              <a:rPr lang="en-US" sz="1400">
                <a:solidFill>
                  <a:schemeClr val="tx1"/>
                </a:solidFill>
              </a:rPr>
              <a:t>.</a:t>
            </a:r>
          </a:p>
          <a:p>
            <a:pPr marL="393700" indent="-342900">
              <a:lnSpc>
                <a:spcPct val="15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IN" sz="1400"/>
              <a:t>K. E. </a:t>
            </a:r>
            <a:r>
              <a:rPr lang="en-IN" sz="1400" err="1"/>
              <a:t>Parsopoulos</a:t>
            </a:r>
            <a:r>
              <a:rPr lang="en-IN" sz="1400"/>
              <a:t> et al., “Particle Swarm Optimizer in Noisy and Continuously Changing Environments,” in Artificial Intelligence and Soft Computing</a:t>
            </a:r>
            <a:endParaRPr lang="en-US" sz="1400">
              <a:solidFill>
                <a:srgbClr val="1C1D1E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CF60A4E-F368-A04B-A5C2-2DAD5E738E39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1298179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Happy tuning!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CEA0FC1-552F-A44A-B8B2-CF7A8C13DA94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A7FDA4-BA81-4A48-998B-516729B46506}"/>
              </a:ext>
            </a:extLst>
          </p:cNvPr>
          <p:cNvSpPr txBox="1"/>
          <p:nvPr/>
        </p:nvSpPr>
        <p:spPr>
          <a:xfrm>
            <a:off x="1251956" y="2155429"/>
            <a:ext cx="724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Document: </a:t>
            </a:r>
            <a:r>
              <a:rPr lang="en-US" sz="1800">
                <a:hlinkClick r:id="rId3"/>
              </a:rPr>
              <a:t>https://github.com/linkedin/dr-elephant/wiki/Auto-Tuning</a:t>
            </a:r>
            <a:endParaRPr lang="en-US" sz="1800"/>
          </a:p>
          <a:p>
            <a:r>
              <a:rPr lang="en-US" sz="1800"/>
              <a:t>Code:         </a:t>
            </a:r>
            <a:r>
              <a:rPr lang="en-US" sz="1800">
                <a:hlinkClick r:id="rId4"/>
              </a:rPr>
              <a:t>https://github.com/linkedin/dr-elephant/pull/338</a:t>
            </a:r>
            <a:endParaRPr lang="en-US"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CC6C35-FC55-3A44-9A9B-007F3E06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171" y="1601146"/>
            <a:ext cx="2587658" cy="857250"/>
          </a:xfrm>
        </p:spPr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051FC8-F352-FA44-8C09-7F9CE3BAD67B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4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107962-CE8B-6F4C-A8A3-AD015D92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Algorithms experimented with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CB406C-F5B2-AA46-B92F-4F064FBF5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Gradient descent</a:t>
            </a:r>
          </a:p>
          <a:p>
            <a:pPr lvl="1"/>
            <a:r>
              <a:rPr lang="en-US"/>
              <a:t>Brute force</a:t>
            </a:r>
          </a:p>
          <a:p>
            <a:pPr lvl="1"/>
            <a:r>
              <a:rPr lang="en-IN"/>
              <a:t>Simultaneous perturbation</a:t>
            </a:r>
          </a:p>
          <a:p>
            <a:r>
              <a:rPr lang="en-IN"/>
              <a:t>Gradient free methods</a:t>
            </a:r>
          </a:p>
          <a:p>
            <a:pPr lvl="1"/>
            <a:r>
              <a:rPr lang="en-IN"/>
              <a:t>Maximum likelihood region</a:t>
            </a:r>
          </a:p>
          <a:p>
            <a:pPr lvl="1"/>
            <a:r>
              <a:rPr lang="en-IN"/>
              <a:t>Genetic algorithm</a:t>
            </a:r>
          </a:p>
          <a:p>
            <a:pPr lvl="1"/>
            <a:r>
              <a:rPr lang="en-IN"/>
              <a:t>Differential evolution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492103-1B9A-2448-9CDF-A1E2A01A500B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33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5C69D-376A-A049-9016-0EAEE4D6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Pig Interdependent Constraints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8714E0-48A3-6B4C-AFA3-F951D8AB637E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F45036A-5C50-AC4A-935D-A341B3FC4F4D}"/>
                  </a:ext>
                </a:extLst>
              </p:cNvPr>
              <p:cNvSpPr txBox="1"/>
              <p:nvPr/>
            </p:nvSpPr>
            <p:spPr>
              <a:xfrm>
                <a:off x="813849" y="2424447"/>
                <a:ext cx="57761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𝑚𝑎𝑝𝑟𝑒𝑑𝑢𝑐𝑒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𝑚𝑒𝑚𝑜𝑟𝑦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𝑚𝑎𝑝𝑟𝑒𝑑𝑢𝑐𝑒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𝑠𝑜𝑟𝑡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&gt;768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45036A-5C50-AC4A-935D-A341B3FC4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9" y="2424447"/>
                <a:ext cx="5776137" cy="215444"/>
              </a:xfrm>
              <a:prstGeom prst="rect">
                <a:avLst/>
              </a:prstGeom>
              <a:blipFill>
                <a:blip r:embed="rId2"/>
                <a:stretch>
                  <a:fillRect l="-1795" t="-20000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0526AEDB-695A-8F45-9EA7-F6F7893C5E20}"/>
                  </a:ext>
                </a:extLst>
              </p:cNvPr>
              <p:cNvSpPr txBox="1"/>
              <p:nvPr/>
            </p:nvSpPr>
            <p:spPr>
              <a:xfrm>
                <a:off x="813849" y="3007735"/>
                <a:ext cx="524799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𝑝𝑖𝑔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𝑚𝑎𝑥𝐶𝑜𝑚𝑏𝑖𝑛𝑒𝑑𝑆𝑝𝑙𝑖𝑡𝑆𝑖𝑧𝑒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&lt;1.8∗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𝑚𝑒𝑚𝑜𝑟𝑦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𝑚𝑏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26AEDB-695A-8F45-9EA7-F6F7893C5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9" y="3007735"/>
                <a:ext cx="5247992" cy="215444"/>
              </a:xfrm>
              <a:prstGeom prst="rect">
                <a:avLst/>
              </a:prstGeom>
              <a:blipFill>
                <a:blip r:embed="rId3"/>
                <a:stretch>
                  <a:fillRect l="-1977" t="-16667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6FB6B4C7-4836-6B4B-A820-8147642B8BD1}"/>
                  </a:ext>
                </a:extLst>
              </p:cNvPr>
              <p:cNvSpPr txBox="1"/>
              <p:nvPr/>
            </p:nvSpPr>
            <p:spPr>
              <a:xfrm>
                <a:off x="813849" y="1813949"/>
                <a:ext cx="56785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𝑚𝑎𝑝𝑟𝑒𝑑𝑢𝑐𝑒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𝑠𝑜𝑟𝑡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&lt;0.6 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𝑚𝑎𝑝𝑟𝑒𝑑𝑢𝑐𝑒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𝑚𝑒𝑚𝑜𝑟𝑦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𝑚𝑏</m:t>
                    </m:r>
                  </m:oMath>
                </a14:m>
                <a:endParaRPr lang="en-US" b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B6B4C7-4836-6B4B-A820-8147642B8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9" y="1813949"/>
                <a:ext cx="5678542" cy="215444"/>
              </a:xfrm>
              <a:prstGeom prst="rect">
                <a:avLst/>
              </a:prstGeom>
              <a:blipFill>
                <a:blip r:embed="rId4"/>
                <a:stretch>
                  <a:fillRect l="-1826" t="-20000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953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D24E8-1857-C141-B454-8D719271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Penalty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77891D99-79B5-9D4C-93C1-BF1179CC336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080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𝑃𝑒𝑛𝑎𝑙𝑡𝑦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=3∗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ma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fNam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𝐷𝑒𝑠𝑖𝑟𝑒𝑑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𝑅𝑒𝑠𝑜𝑢𝑟𝑐𝑒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𝑈𝑠𝑎𝑔𝑒</m:t>
                              </m:r>
                            </m:e>
                          </m:func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𝐴𝑣𝑒𝑟𝑎𝑔𝑒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𝐼𝑛𝑝𝑢𝑡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𝑆𝑖𝑧𝑒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7891D99-79B5-9D4C-93C1-BF1179CC3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419B3B-EA04-8A4E-8034-FF23BE72A0C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Why TuneIn?</a:t>
            </a:r>
          </a:p>
          <a:p>
            <a:pPr>
              <a:spcBef>
                <a:spcPts val="0"/>
              </a:spcBef>
            </a:pPr>
            <a:r>
              <a:rPr lang="en-US"/>
              <a:t>How does TuneIn work?</a:t>
            </a:r>
          </a:p>
          <a:p>
            <a:pPr>
              <a:spcBef>
                <a:spcPts val="0"/>
              </a:spcBef>
            </a:pPr>
            <a:r>
              <a:rPr lang="en-US"/>
              <a:t>Architecture and framework features</a:t>
            </a:r>
          </a:p>
          <a:p>
            <a:pPr>
              <a:spcBef>
                <a:spcPts val="0"/>
              </a:spcBef>
            </a:pPr>
            <a:r>
              <a:rPr lang="en-US"/>
              <a:t>Road ahead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EB67EA6-3B83-ED4E-B545-BF0FD0C2011F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Grid Scale at LinkedIn</a:t>
            </a:r>
            <a:endParaRPr/>
          </a:p>
        </p:txBody>
      </p:sp>
      <p:graphicFrame>
        <p:nvGraphicFramePr>
          <p:cNvPr id="114" name="Shape 114"/>
          <p:cNvGraphicFramePr/>
          <p:nvPr>
            <p:extLst/>
          </p:nvPr>
        </p:nvGraphicFramePr>
        <p:xfrm>
          <a:off x="952500" y="1428750"/>
          <a:ext cx="7239000" cy="2884752"/>
        </p:xfrm>
        <a:graphic>
          <a:graphicData uri="http://schemas.openxmlformats.org/drawingml/2006/table">
            <a:tbl>
              <a:tblPr>
                <a:noFill/>
                <a:tableStyleId>{7DE64032-8E03-4374-AF8C-A3349EE4C652}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2008​</a:t>
                      </a:r>
                      <a:endParaRPr sz="1700" b="1"/>
                    </a:p>
                  </a:txBody>
                  <a:tcPr marL="91425" marR="91425" marT="91425" marB="91425">
                    <a:lnL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2018​</a:t>
                      </a:r>
                      <a:endParaRPr sz="1700" b="1"/>
                    </a:p>
                  </a:txBody>
                  <a:tcPr marL="91425" marR="91425" marT="91425" marB="91425">
                    <a:lnL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 cluster​</a:t>
                      </a:r>
                      <a:endParaRPr sz="1700"/>
                    </a:p>
                  </a:txBody>
                  <a:tcPr marL="91425" marR="91425" marT="91425" marB="91425">
                    <a:lnL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10+ clusters​</a:t>
                      </a:r>
                      <a:endParaRPr sz="1700"/>
                    </a:p>
                  </a:txBody>
                  <a:tcPr marL="91425" marR="91425" marT="91425" marB="91425">
                    <a:lnL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 nodes​</a:t>
                      </a:r>
                      <a:endParaRPr sz="1700"/>
                    </a:p>
                  </a:txBody>
                  <a:tcPr marL="91425" marR="91425" marT="91425" marB="91425">
                    <a:lnL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1000s of nodes​</a:t>
                      </a:r>
                      <a:endParaRPr sz="1700"/>
                    </a:p>
                  </a:txBody>
                  <a:tcPr marL="91425" marR="91425" marT="91425" marB="91425">
                    <a:lnL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 users​</a:t>
                      </a:r>
                      <a:endParaRPr sz="1700"/>
                    </a:p>
                  </a:txBody>
                  <a:tcPr marL="91425" marR="91425" marT="91425" marB="91425">
                    <a:lnL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1000s of active users​</a:t>
                      </a:r>
                      <a:endParaRPr sz="1700"/>
                    </a:p>
                  </a:txBody>
                  <a:tcPr marL="91425" marR="91425" marT="91425" marB="91425">
                    <a:lnL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MapReduce​</a:t>
                      </a:r>
                      <a:endParaRPr sz="1700"/>
                    </a:p>
                  </a:txBody>
                  <a:tcPr marL="91425" marR="91425" marT="91425" marB="91425">
                    <a:lnL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Pig, Hive, Spark, etc.​</a:t>
                      </a:r>
                      <a:endParaRPr sz="1700"/>
                    </a:p>
                  </a:txBody>
                  <a:tcPr marL="91425" marR="91425" marT="91425" marB="91425">
                    <a:lnL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Few workflows​</a:t>
                      </a:r>
                      <a:endParaRPr sz="1700"/>
                    </a:p>
                  </a:txBody>
                  <a:tcPr marL="91425" marR="91425" marT="91425" marB="91425">
                    <a:lnL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10000s workflows​</a:t>
                      </a:r>
                      <a:endParaRPr sz="1700"/>
                    </a:p>
                  </a:txBody>
                  <a:tcPr marL="91425" marR="91425" marT="91425" marB="91425">
                    <a:lnL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08626BB-44DE-3F49-A26B-B88E34AB3A2E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7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DD33C-7924-EA4B-AE75-17E82BB8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 Conversations </a:t>
            </a:r>
          </a:p>
        </p:txBody>
      </p:sp>
      <p:pic>
        <p:nvPicPr>
          <p:cNvPr id="24" name="Picture 23" descr="The Essentials Webby-16.png">
            <a:extLst>
              <a:ext uri="{FF2B5EF4-FFF2-40B4-BE49-F238E27FC236}">
                <a16:creationId xmlns:a16="http://schemas.microsoft.com/office/drawing/2014/main" xmlns="" id="{C3D425C2-A3B2-4F42-99AB-12C352C10F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28" y="2770755"/>
            <a:ext cx="1371600" cy="1371600"/>
          </a:xfrm>
          <a:prstGeom prst="rect">
            <a:avLst/>
          </a:prstGeom>
          <a:ln>
            <a:noFill/>
          </a:ln>
        </p:spPr>
      </p:pic>
      <p:sp>
        <p:nvSpPr>
          <p:cNvPr id="25" name="Oval Callout 24">
            <a:extLst>
              <a:ext uri="{FF2B5EF4-FFF2-40B4-BE49-F238E27FC236}">
                <a16:creationId xmlns:a16="http://schemas.microsoft.com/office/drawing/2014/main" xmlns="" id="{0FB13AF6-D310-914A-9224-4DCA27D44DFA}"/>
              </a:ext>
            </a:extLst>
          </p:cNvPr>
          <p:cNvSpPr/>
          <p:nvPr/>
        </p:nvSpPr>
        <p:spPr>
          <a:xfrm>
            <a:off x="1259174" y="1196998"/>
            <a:ext cx="2675744" cy="129290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Hey, this Spark job is running slowly. </a:t>
            </a:r>
          </a:p>
        </p:txBody>
      </p:sp>
      <p:sp>
        <p:nvSpPr>
          <p:cNvPr id="26" name="Oval Callout 25">
            <a:extLst>
              <a:ext uri="{FF2B5EF4-FFF2-40B4-BE49-F238E27FC236}">
                <a16:creationId xmlns:a16="http://schemas.microsoft.com/office/drawing/2014/main" xmlns="" id="{10C43DEB-382D-F345-816F-1854245033CC}"/>
              </a:ext>
            </a:extLst>
          </p:cNvPr>
          <p:cNvSpPr/>
          <p:nvPr/>
        </p:nvSpPr>
        <p:spPr>
          <a:xfrm>
            <a:off x="4379003" y="1196997"/>
            <a:ext cx="2675744" cy="1292902"/>
          </a:xfrm>
          <a:prstGeom prst="wedgeEllipseCallout">
            <a:avLst>
              <a:gd name="adj1" fmla="val 24545"/>
              <a:gd name="adj2" fmla="val 6076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tune it to improve the run time.</a:t>
            </a:r>
          </a:p>
        </p:txBody>
      </p:sp>
      <p:pic>
        <p:nvPicPr>
          <p:cNvPr id="27" name="Picture 26" descr="The Essentials Webby-16.png">
            <a:extLst>
              <a:ext uri="{FF2B5EF4-FFF2-40B4-BE49-F238E27FC236}">
                <a16:creationId xmlns:a16="http://schemas.microsoft.com/office/drawing/2014/main" xmlns="" id="{98DE885E-B643-2647-8244-718ACD144A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29" y="2770755"/>
            <a:ext cx="1371600" cy="13716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5199212-C6CA-5E45-80BC-1A2BC2ED7CE5}"/>
              </a:ext>
            </a:extLst>
          </p:cNvPr>
          <p:cNvSpPr txBox="1"/>
          <p:nvPr/>
        </p:nvSpPr>
        <p:spPr>
          <a:xfrm>
            <a:off x="1467162" y="4279597"/>
            <a:ext cx="124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46DB580-C169-D84C-AEF0-BC50BC6FDB59}"/>
              </a:ext>
            </a:extLst>
          </p:cNvPr>
          <p:cNvSpPr txBox="1"/>
          <p:nvPr/>
        </p:nvSpPr>
        <p:spPr>
          <a:xfrm>
            <a:off x="5748730" y="4287344"/>
            <a:ext cx="13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Developer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653B8F2-9D20-ED47-BD99-E170EC8C4AF0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6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DD33C-7924-EA4B-AE75-17E82BB8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 Conversations </a:t>
            </a:r>
          </a:p>
        </p:txBody>
      </p:sp>
      <p:pic>
        <p:nvPicPr>
          <p:cNvPr id="24" name="Picture 23" descr="The Essentials Webby-16.png">
            <a:extLst>
              <a:ext uri="{FF2B5EF4-FFF2-40B4-BE49-F238E27FC236}">
                <a16:creationId xmlns:a16="http://schemas.microsoft.com/office/drawing/2014/main" xmlns="" id="{C3D425C2-A3B2-4F42-99AB-12C352C10F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28" y="2832757"/>
            <a:ext cx="1371600" cy="1371600"/>
          </a:xfrm>
          <a:prstGeom prst="rect">
            <a:avLst/>
          </a:prstGeom>
          <a:ln>
            <a:noFill/>
          </a:ln>
        </p:spPr>
      </p:pic>
      <p:sp>
        <p:nvSpPr>
          <p:cNvPr id="25" name="Oval Callout 24">
            <a:extLst>
              <a:ext uri="{FF2B5EF4-FFF2-40B4-BE49-F238E27FC236}">
                <a16:creationId xmlns:a16="http://schemas.microsoft.com/office/drawing/2014/main" xmlns="" id="{0FB13AF6-D310-914A-9224-4DCA27D44DFA}"/>
              </a:ext>
            </a:extLst>
          </p:cNvPr>
          <p:cNvSpPr/>
          <p:nvPr/>
        </p:nvSpPr>
        <p:spPr>
          <a:xfrm>
            <a:off x="1069438" y="880024"/>
            <a:ext cx="3309565" cy="1766229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found some jobs which are consuming high resources on the cluster.</a:t>
            </a:r>
          </a:p>
        </p:txBody>
      </p:sp>
      <p:sp>
        <p:nvSpPr>
          <p:cNvPr id="26" name="Oval Callout 25">
            <a:extLst>
              <a:ext uri="{FF2B5EF4-FFF2-40B4-BE49-F238E27FC236}">
                <a16:creationId xmlns:a16="http://schemas.microsoft.com/office/drawing/2014/main" xmlns="" id="{10C43DEB-382D-F345-816F-1854245033CC}"/>
              </a:ext>
            </a:extLst>
          </p:cNvPr>
          <p:cNvSpPr/>
          <p:nvPr/>
        </p:nvSpPr>
        <p:spPr>
          <a:xfrm>
            <a:off x="4570402" y="1100734"/>
            <a:ext cx="3191030" cy="1545519"/>
          </a:xfrm>
          <a:prstGeom prst="wedgeEllipseCallout">
            <a:avLst>
              <a:gd name="adj1" fmla="val 24545"/>
              <a:gd name="adj2" fmla="val 6076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ask my team to tune those jobs to reduce the resource usage.</a:t>
            </a:r>
          </a:p>
        </p:txBody>
      </p:sp>
      <p:pic>
        <p:nvPicPr>
          <p:cNvPr id="27" name="Picture 26" descr="The Essentials Webby-16.png">
            <a:extLst>
              <a:ext uri="{FF2B5EF4-FFF2-40B4-BE49-F238E27FC236}">
                <a16:creationId xmlns:a16="http://schemas.microsoft.com/office/drawing/2014/main" xmlns="" id="{98DE885E-B643-2647-8244-718ACD144A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42" y="2832757"/>
            <a:ext cx="1371600" cy="13716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5199212-C6CA-5E45-80BC-1A2BC2ED7CE5}"/>
              </a:ext>
            </a:extLst>
          </p:cNvPr>
          <p:cNvSpPr txBox="1"/>
          <p:nvPr/>
        </p:nvSpPr>
        <p:spPr>
          <a:xfrm>
            <a:off x="1071796" y="4287344"/>
            <a:ext cx="2038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Hadoop Admin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46DB580-C169-D84C-AEF0-BC50BC6FDB59}"/>
              </a:ext>
            </a:extLst>
          </p:cNvPr>
          <p:cNvSpPr txBox="1"/>
          <p:nvPr/>
        </p:nvSpPr>
        <p:spPr>
          <a:xfrm>
            <a:off x="6183443" y="4287344"/>
            <a:ext cx="13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0042F86-0E66-1541-BFAE-54748308A394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9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DD33C-7924-EA4B-AE75-17E82BB8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 Conversations </a:t>
            </a:r>
          </a:p>
        </p:txBody>
      </p:sp>
      <p:pic>
        <p:nvPicPr>
          <p:cNvPr id="24" name="Picture 23" descr="The Essentials Webby-16.png">
            <a:extLst>
              <a:ext uri="{FF2B5EF4-FFF2-40B4-BE49-F238E27FC236}">
                <a16:creationId xmlns:a16="http://schemas.microsoft.com/office/drawing/2014/main" xmlns="" id="{C3D425C2-A3B2-4F42-99AB-12C352C10F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28" y="2770755"/>
            <a:ext cx="1371600" cy="1371600"/>
          </a:xfrm>
          <a:prstGeom prst="rect">
            <a:avLst/>
          </a:prstGeom>
          <a:ln>
            <a:noFill/>
          </a:ln>
        </p:spPr>
      </p:pic>
      <p:sp>
        <p:nvSpPr>
          <p:cNvPr id="25" name="Oval Callout 24">
            <a:extLst>
              <a:ext uri="{FF2B5EF4-FFF2-40B4-BE49-F238E27FC236}">
                <a16:creationId xmlns:a16="http://schemas.microsoft.com/office/drawing/2014/main" xmlns="" id="{0FB13AF6-D310-914A-9224-4DCA27D44DFA}"/>
              </a:ext>
            </a:extLst>
          </p:cNvPr>
          <p:cNvSpPr/>
          <p:nvPr/>
        </p:nvSpPr>
        <p:spPr>
          <a:xfrm>
            <a:off x="1103085" y="1063229"/>
            <a:ext cx="2904404" cy="1426671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way we can get this daily report 30 minutes early?</a:t>
            </a:r>
          </a:p>
        </p:txBody>
      </p:sp>
      <p:sp>
        <p:nvSpPr>
          <p:cNvPr id="26" name="Oval Callout 25">
            <a:extLst>
              <a:ext uri="{FF2B5EF4-FFF2-40B4-BE49-F238E27FC236}">
                <a16:creationId xmlns:a16="http://schemas.microsoft.com/office/drawing/2014/main" xmlns="" id="{10C43DEB-382D-F345-816F-1854245033CC}"/>
              </a:ext>
            </a:extLst>
          </p:cNvPr>
          <p:cNvSpPr/>
          <p:nvPr/>
        </p:nvSpPr>
        <p:spPr>
          <a:xfrm>
            <a:off x="4379003" y="1196997"/>
            <a:ext cx="2675744" cy="1292902"/>
          </a:xfrm>
          <a:prstGeom prst="wedgeEllipseCallout">
            <a:avLst>
              <a:gd name="adj1" fmla="val 24545"/>
              <a:gd name="adj2" fmla="val 6076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try to tune it to reduce the run time.</a:t>
            </a:r>
          </a:p>
        </p:txBody>
      </p:sp>
      <p:pic>
        <p:nvPicPr>
          <p:cNvPr id="27" name="Picture 26" descr="The Essentials Webby-16.png">
            <a:extLst>
              <a:ext uri="{FF2B5EF4-FFF2-40B4-BE49-F238E27FC236}">
                <a16:creationId xmlns:a16="http://schemas.microsoft.com/office/drawing/2014/main" xmlns="" id="{98DE885E-B643-2647-8244-718ACD144A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29" y="2770755"/>
            <a:ext cx="1371600" cy="13716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5199212-C6CA-5E45-80BC-1A2BC2ED7CE5}"/>
              </a:ext>
            </a:extLst>
          </p:cNvPr>
          <p:cNvSpPr txBox="1"/>
          <p:nvPr/>
        </p:nvSpPr>
        <p:spPr>
          <a:xfrm>
            <a:off x="1677024" y="4264954"/>
            <a:ext cx="124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46DB580-C169-D84C-AEF0-BC50BC6FDB59}"/>
              </a:ext>
            </a:extLst>
          </p:cNvPr>
          <p:cNvSpPr txBox="1"/>
          <p:nvPr/>
        </p:nvSpPr>
        <p:spPr>
          <a:xfrm>
            <a:off x="5748730" y="4287344"/>
            <a:ext cx="13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Developer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815A110-0BF1-444E-AC8D-EB5B21BB502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Tuning?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/>
              <a:t>Optimal parameter configuration: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/>
              <a:t>leads to better cluster utilization and thus savings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chemeClr val="tx1"/>
                </a:solidFill>
              </a:rPr>
              <a:t>reduces</a:t>
            </a:r>
            <a:r>
              <a:rPr lang="en-US" sz="2000"/>
              <a:t> the execution time</a:t>
            </a:r>
          </a:p>
          <a:p>
            <a:pPr marL="393700" indent="-342900">
              <a:lnSpc>
                <a:spcPct val="150000"/>
              </a:lnSpc>
              <a:spcBef>
                <a:spcPts val="0"/>
              </a:spcBef>
            </a:pPr>
            <a:r>
              <a:rPr lang="en-US" sz="2000"/>
              <a:t>Default configuration is not always optimal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2C3B33D-3C72-7E4B-8491-4F2C75B2FAF9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4863"/>
      </a:dk2>
      <a:lt2>
        <a:srgbClr val="EEECE1"/>
      </a:lt2>
      <a:accent1>
        <a:srgbClr val="2D8EC5"/>
      </a:accent1>
      <a:accent2>
        <a:srgbClr val="9B6897"/>
      </a:accent2>
      <a:accent3>
        <a:srgbClr val="8FC230"/>
      </a:accent3>
      <a:accent4>
        <a:srgbClr val="EEB411"/>
      </a:accent4>
      <a:accent5>
        <a:srgbClr val="6AB2BF"/>
      </a:accent5>
      <a:accent6>
        <a:srgbClr val="F74C3C"/>
      </a:accent6>
      <a:hlink>
        <a:srgbClr val="1F80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988</Words>
  <Application>Microsoft Macintosh PowerPoint</Application>
  <PresentationFormat>On-screen Show (16:9)</PresentationFormat>
  <Paragraphs>279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Calibri</vt:lpstr>
      <vt:lpstr>Cambria Math</vt:lpstr>
      <vt:lpstr>Roboto</vt:lpstr>
      <vt:lpstr>Office Theme</vt:lpstr>
      <vt:lpstr>PowerPoint Presentation</vt:lpstr>
      <vt:lpstr>PowerPoint Presentation</vt:lpstr>
      <vt:lpstr>PowerPoint Presentation</vt:lpstr>
      <vt:lpstr>Agenda</vt:lpstr>
      <vt:lpstr>Grid Scale at LinkedIn</vt:lpstr>
      <vt:lpstr>Typical Conversations </vt:lpstr>
      <vt:lpstr>Typical Conversations </vt:lpstr>
      <vt:lpstr>Typical Conversations </vt:lpstr>
      <vt:lpstr>Why Tuning?</vt:lpstr>
      <vt:lpstr>Manual Tuning</vt:lpstr>
      <vt:lpstr>Dr. Elephant: Heuristic based tuning</vt:lpstr>
      <vt:lpstr>PowerPoint Presentation</vt:lpstr>
      <vt:lpstr>Why Auto Tuning? </vt:lpstr>
      <vt:lpstr>Let’s auto tune!</vt:lpstr>
      <vt:lpstr>TuneIn</vt:lpstr>
      <vt:lpstr>Particle Swarm Optimization (PSO)[1]</vt:lpstr>
      <vt:lpstr>PSO (contd.)</vt:lpstr>
      <vt:lpstr>Why PSO?</vt:lpstr>
      <vt:lpstr>PSO Details[2]</vt:lpstr>
      <vt:lpstr>Cost function</vt:lpstr>
      <vt:lpstr>Search Space</vt:lpstr>
      <vt:lpstr>Search Space</vt:lpstr>
      <vt:lpstr>Search Space Reduction</vt:lpstr>
      <vt:lpstr>Search Space Reduction</vt:lpstr>
      <vt:lpstr>Avoiding over optimization</vt:lpstr>
      <vt:lpstr>Convergence</vt:lpstr>
      <vt:lpstr>Results</vt:lpstr>
      <vt:lpstr>Architecture</vt:lpstr>
      <vt:lpstr>Framework Features</vt:lpstr>
      <vt:lpstr>Road Ahead</vt:lpstr>
      <vt:lpstr>References</vt:lpstr>
      <vt:lpstr>Happy tuning!</vt:lpstr>
      <vt:lpstr>Appendix</vt:lpstr>
      <vt:lpstr>Algorithms experimented with</vt:lpstr>
      <vt:lpstr>Pig Interdependent Constraints</vt:lpstr>
      <vt:lpstr>Penalty Function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Sophia DeMartini</cp:lastModifiedBy>
  <cp:revision>2</cp:revision>
  <dcterms:modified xsi:type="dcterms:W3CDTF">2018-10-10T14:17:33Z</dcterms:modified>
</cp:coreProperties>
</file>